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4"/>
  </p:notesMasterIdLst>
  <p:handoutMasterIdLst>
    <p:handoutMasterId r:id="rId165"/>
  </p:handoutMasterIdLst>
  <p:sldIdLst>
    <p:sldId id="275" r:id="rId2"/>
    <p:sldId id="290" r:id="rId3"/>
    <p:sldId id="291" r:id="rId4"/>
    <p:sldId id="292" r:id="rId5"/>
    <p:sldId id="309" r:id="rId6"/>
    <p:sldId id="310" r:id="rId7"/>
    <p:sldId id="311" r:id="rId8"/>
    <p:sldId id="312" r:id="rId9"/>
    <p:sldId id="313" r:id="rId10"/>
    <p:sldId id="314" r:id="rId11"/>
    <p:sldId id="315" r:id="rId12"/>
    <p:sldId id="316" r:id="rId13"/>
    <p:sldId id="318" r:id="rId14"/>
    <p:sldId id="304" r:id="rId15"/>
    <p:sldId id="256" r:id="rId16"/>
    <p:sldId id="276" r:id="rId17"/>
    <p:sldId id="263" r:id="rId18"/>
    <p:sldId id="264" r:id="rId19"/>
    <p:sldId id="266" r:id="rId20"/>
    <p:sldId id="278" r:id="rId21"/>
    <p:sldId id="267" r:id="rId22"/>
    <p:sldId id="270" r:id="rId23"/>
    <p:sldId id="271" r:id="rId24"/>
    <p:sldId id="279" r:id="rId25"/>
    <p:sldId id="319" r:id="rId26"/>
    <p:sldId id="308"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2" r:id="rId60"/>
    <p:sldId id="353" r:id="rId61"/>
    <p:sldId id="354" r:id="rId62"/>
    <p:sldId id="355" r:id="rId63"/>
    <p:sldId id="356" r:id="rId64"/>
    <p:sldId id="357" r:id="rId65"/>
    <p:sldId id="358" r:id="rId66"/>
    <p:sldId id="359" r:id="rId67"/>
    <p:sldId id="360" r:id="rId68"/>
    <p:sldId id="361" r:id="rId69"/>
    <p:sldId id="362" r:id="rId70"/>
    <p:sldId id="363" r:id="rId71"/>
    <p:sldId id="364" r:id="rId72"/>
    <p:sldId id="365" r:id="rId73"/>
    <p:sldId id="366"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381" r:id="rId89"/>
    <p:sldId id="382" r:id="rId90"/>
    <p:sldId id="383" r:id="rId91"/>
    <p:sldId id="384" r:id="rId92"/>
    <p:sldId id="385" r:id="rId93"/>
    <p:sldId id="386" r:id="rId94"/>
    <p:sldId id="387" r:id="rId95"/>
    <p:sldId id="388" r:id="rId96"/>
    <p:sldId id="389" r:id="rId97"/>
    <p:sldId id="390" r:id="rId98"/>
    <p:sldId id="391" r:id="rId99"/>
    <p:sldId id="392" r:id="rId100"/>
    <p:sldId id="393" r:id="rId101"/>
    <p:sldId id="394" r:id="rId102"/>
    <p:sldId id="395" r:id="rId103"/>
    <p:sldId id="396" r:id="rId104"/>
    <p:sldId id="397" r:id="rId105"/>
    <p:sldId id="398" r:id="rId106"/>
    <p:sldId id="399" r:id="rId107"/>
    <p:sldId id="400" r:id="rId108"/>
    <p:sldId id="401" r:id="rId109"/>
    <p:sldId id="402" r:id="rId110"/>
    <p:sldId id="403" r:id="rId111"/>
    <p:sldId id="404" r:id="rId112"/>
    <p:sldId id="405" r:id="rId113"/>
    <p:sldId id="406" r:id="rId114"/>
    <p:sldId id="407" r:id="rId115"/>
    <p:sldId id="408" r:id="rId116"/>
    <p:sldId id="409" r:id="rId117"/>
    <p:sldId id="410" r:id="rId118"/>
    <p:sldId id="411" r:id="rId119"/>
    <p:sldId id="412" r:id="rId120"/>
    <p:sldId id="413" r:id="rId121"/>
    <p:sldId id="414" r:id="rId122"/>
    <p:sldId id="415" r:id="rId123"/>
    <p:sldId id="416" r:id="rId124"/>
    <p:sldId id="417" r:id="rId125"/>
    <p:sldId id="418" r:id="rId126"/>
    <p:sldId id="419" r:id="rId127"/>
    <p:sldId id="420" r:id="rId128"/>
    <p:sldId id="421" r:id="rId129"/>
    <p:sldId id="422" r:id="rId130"/>
    <p:sldId id="423" r:id="rId131"/>
    <p:sldId id="424" r:id="rId132"/>
    <p:sldId id="425" r:id="rId133"/>
    <p:sldId id="426" r:id="rId134"/>
    <p:sldId id="427" r:id="rId135"/>
    <p:sldId id="428" r:id="rId136"/>
    <p:sldId id="429" r:id="rId137"/>
    <p:sldId id="430" r:id="rId138"/>
    <p:sldId id="431" r:id="rId139"/>
    <p:sldId id="432" r:id="rId140"/>
    <p:sldId id="433" r:id="rId141"/>
    <p:sldId id="434" r:id="rId142"/>
    <p:sldId id="435" r:id="rId143"/>
    <p:sldId id="436" r:id="rId144"/>
    <p:sldId id="437" r:id="rId145"/>
    <p:sldId id="438" r:id="rId146"/>
    <p:sldId id="439" r:id="rId147"/>
    <p:sldId id="440" r:id="rId148"/>
    <p:sldId id="441" r:id="rId149"/>
    <p:sldId id="442" r:id="rId150"/>
    <p:sldId id="443" r:id="rId151"/>
    <p:sldId id="444" r:id="rId152"/>
    <p:sldId id="445" r:id="rId153"/>
    <p:sldId id="446" r:id="rId154"/>
    <p:sldId id="447" r:id="rId155"/>
    <p:sldId id="448" r:id="rId156"/>
    <p:sldId id="449" r:id="rId157"/>
    <p:sldId id="450" r:id="rId158"/>
    <p:sldId id="451" r:id="rId159"/>
    <p:sldId id="452" r:id="rId160"/>
    <p:sldId id="453" r:id="rId161"/>
    <p:sldId id="454" r:id="rId162"/>
    <p:sldId id="455" r:id="rId16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Jane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66A62"/>
    <a:srgbClr val="000000"/>
    <a:srgbClr val="007A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2" autoAdjust="0"/>
    <p:restoredTop sz="94660"/>
  </p:normalViewPr>
  <p:slideViewPr>
    <p:cSldViewPr snapToGrid="0">
      <p:cViewPr varScale="1">
        <p:scale>
          <a:sx n="114" d="100"/>
          <a:sy n="114" d="100"/>
        </p:scale>
        <p:origin x="1194" y="10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100" b="1">
                    <a:solidFill>
                      <a:srgbClr val="FFFFFF"/>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General Medicine*</c:v>
                </c:pt>
                <c:pt idx="1">
                  <c:v>Radiology</c:v>
                </c:pt>
                <c:pt idx="2">
                  <c:v>Pathology</c:v>
                </c:pt>
                <c:pt idx="3">
                  <c:v>Gastroenterology</c:v>
                </c:pt>
                <c:pt idx="4">
                  <c:v>Gynecology</c:v>
                </c:pt>
                <c:pt idx="5">
                  <c:v>ENT (no plastic)</c:v>
                </c:pt>
                <c:pt idx="6">
                  <c:v>Neurology</c:v>
                </c:pt>
              </c:strCache>
            </c:strRef>
          </c:cat>
          <c:val>
            <c:numRef>
              <c:f>Sheet1!$B$2:$B$8</c:f>
              <c:numCache>
                <c:formatCode>0%</c:formatCode>
                <c:ptCount val="7"/>
                <c:pt idx="0">
                  <c:v>0.29142857142857143</c:v>
                </c:pt>
                <c:pt idx="1">
                  <c:v>0.2</c:v>
                </c:pt>
                <c:pt idx="2">
                  <c:v>6.2857142857142861E-2</c:v>
                </c:pt>
                <c:pt idx="3">
                  <c:v>5.1428571428571428E-2</c:v>
                </c:pt>
                <c:pt idx="4">
                  <c:v>5.1428571428571428E-2</c:v>
                </c:pt>
                <c:pt idx="5">
                  <c:v>5.1428571428571428E-2</c:v>
                </c:pt>
                <c:pt idx="6">
                  <c:v>4.5714285714285714E-2</c:v>
                </c:pt>
              </c:numCache>
            </c:numRef>
          </c:val>
        </c:ser>
        <c:dLbls>
          <c:showLegendKey val="0"/>
          <c:showVal val="0"/>
          <c:showCatName val="0"/>
          <c:showSerName val="0"/>
          <c:showPercent val="0"/>
          <c:showBubbleSize val="0"/>
        </c:dLbls>
        <c:gapWidth val="150"/>
        <c:axId val="147206056"/>
        <c:axId val="147206448"/>
      </c:barChart>
      <c:catAx>
        <c:axId val="147206056"/>
        <c:scaling>
          <c:orientation val="maxMin"/>
        </c:scaling>
        <c:delete val="0"/>
        <c:axPos val="l"/>
        <c:numFmt formatCode="General" sourceLinked="0"/>
        <c:majorTickMark val="none"/>
        <c:minorTickMark val="none"/>
        <c:tickLblPos val="nextTo"/>
        <c:spPr>
          <a:ln>
            <a:noFill/>
          </a:ln>
        </c:spPr>
        <c:txPr>
          <a:bodyPr/>
          <a:lstStyle/>
          <a:p>
            <a:pPr>
              <a:defRPr sz="1400" b="1"/>
            </a:pPr>
            <a:endParaRPr lang="en-US"/>
          </a:p>
        </c:txPr>
        <c:crossAx val="147206448"/>
        <c:crosses val="autoZero"/>
        <c:auto val="1"/>
        <c:lblAlgn val="ctr"/>
        <c:lblOffset val="100"/>
        <c:noMultiLvlLbl val="0"/>
      </c:catAx>
      <c:valAx>
        <c:axId val="147206448"/>
        <c:scaling>
          <c:orientation val="minMax"/>
        </c:scaling>
        <c:delete val="0"/>
        <c:axPos val="b"/>
        <c:majorGridlines>
          <c:spPr>
            <a:ln>
              <a:solidFill>
                <a:srgbClr val="766A62"/>
              </a:solidFill>
            </a:ln>
          </c:spPr>
        </c:majorGridlines>
        <c:title>
          <c:tx>
            <c:rich>
              <a:bodyPr/>
              <a:lstStyle/>
              <a:p>
                <a:pPr>
                  <a:defRPr sz="1000" b="1" cap="all" spc="50" baseline="0">
                    <a:solidFill>
                      <a:schemeClr val="tx1"/>
                    </a:solidFill>
                  </a:defRPr>
                </a:pPr>
                <a:r>
                  <a:rPr lang="en-US" sz="1000" b="1" cap="all" spc="50" baseline="0" dirty="0" smtClean="0">
                    <a:solidFill>
                      <a:schemeClr val="tx1"/>
                    </a:solidFill>
                  </a:rPr>
                  <a:t>percent of cases</a:t>
                </a:r>
                <a:endParaRPr lang="en-US" sz="1000" b="1" cap="all" spc="50" baseline="0" dirty="0">
                  <a:solidFill>
                    <a:schemeClr val="tx1"/>
                  </a:solidFill>
                </a:endParaRPr>
              </a:p>
            </c:rich>
          </c:tx>
          <c:layout>
            <c:manualLayout>
              <c:xMode val="edge"/>
              <c:yMode val="edge"/>
              <c:x val="0.51610404730537096"/>
              <c:y val="0.93653506768730477"/>
            </c:manualLayout>
          </c:layout>
          <c:overlay val="0"/>
          <c:spPr>
            <a:solidFill>
              <a:srgbClr val="FFFFFF"/>
            </a:solidFill>
            <a:ln w="6350">
              <a:solidFill>
                <a:schemeClr val="tx1"/>
              </a:solidFill>
            </a:ln>
          </c:spPr>
        </c:title>
        <c:numFmt formatCode="0%" sourceLinked="1"/>
        <c:majorTickMark val="none"/>
        <c:minorTickMark val="none"/>
        <c:tickLblPos val="nextTo"/>
        <c:spPr>
          <a:ln>
            <a:noFill/>
          </a:ln>
        </c:spPr>
        <c:txPr>
          <a:bodyPr/>
          <a:lstStyle/>
          <a:p>
            <a:pPr>
              <a:defRPr sz="1200" b="1"/>
            </a:pPr>
            <a:endParaRPr lang="en-US"/>
          </a:p>
        </c:txPr>
        <c:crossAx val="147206056"/>
        <c:crosses val="max"/>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6"/>
            <a:ext cx="3037840" cy="463696"/>
          </a:xfrm>
          <a:prstGeom prst="rect">
            <a:avLst/>
          </a:prstGeom>
        </p:spPr>
        <p:txBody>
          <a:bodyPr vert="horz" lIns="91440" tIns="45720" rIns="91440" bIns="45720" rtlCol="0"/>
          <a:lstStyle>
            <a:lvl1pPr algn="r">
              <a:defRPr sz="1200"/>
            </a:lvl1pPr>
          </a:lstStyle>
          <a:p>
            <a:fld id="{02270F23-EE83-44C5-A238-75A9AED01775}" type="datetimeFigureOut">
              <a:rPr lang="en-US" smtClean="0"/>
              <a:t>12/15/2016</a:t>
            </a:fld>
            <a:endParaRPr lang="en-US" dirty="0"/>
          </a:p>
        </p:txBody>
      </p:sp>
      <p:sp>
        <p:nvSpPr>
          <p:cNvPr id="4" name="Footer Placeholder 3"/>
          <p:cNvSpPr>
            <a:spLocks noGrp="1"/>
          </p:cNvSpPr>
          <p:nvPr>
            <p:ph type="ftr" sz="quarter" idx="2"/>
          </p:nvPr>
        </p:nvSpPr>
        <p:spPr>
          <a:xfrm>
            <a:off x="0" y="8772383"/>
            <a:ext cx="3037840" cy="46369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383"/>
            <a:ext cx="3037840" cy="463696"/>
          </a:xfrm>
          <a:prstGeom prst="rect">
            <a:avLst/>
          </a:prstGeom>
        </p:spPr>
        <p:txBody>
          <a:bodyPr vert="horz" lIns="91440" tIns="45720" rIns="91440" bIns="45720" rtlCol="0" anchor="b"/>
          <a:lstStyle>
            <a:lvl1pPr algn="r">
              <a:defRPr sz="1200"/>
            </a:lvl1pPr>
          </a:lstStyle>
          <a:p>
            <a:fld id="{8003743F-4013-41A5-9826-CBDED20979E9}" type="slidenum">
              <a:rPr lang="en-US" smtClean="0"/>
              <a:t>‹#›</a:t>
            </a:fld>
            <a:endParaRPr lang="en-US" dirty="0"/>
          </a:p>
        </p:txBody>
      </p:sp>
    </p:spTree>
    <p:extLst>
      <p:ext uri="{BB962C8B-B14F-4D97-AF65-F5344CB8AC3E}">
        <p14:creationId xmlns:p14="http://schemas.microsoft.com/office/powerpoint/2010/main" val="426515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6"/>
            <a:ext cx="3037840" cy="463696"/>
          </a:xfrm>
          <a:prstGeom prst="rect">
            <a:avLst/>
          </a:prstGeom>
        </p:spPr>
        <p:txBody>
          <a:bodyPr vert="horz" lIns="91440" tIns="45720" rIns="91440" bIns="45720" rtlCol="0"/>
          <a:lstStyle>
            <a:lvl1pPr algn="r">
              <a:defRPr sz="1200"/>
            </a:lvl1pPr>
          </a:lstStyle>
          <a:p>
            <a:fld id="{463596A9-07AA-4F8F-9661-80501546E3F0}" type="datetimeFigureOut">
              <a:rPr lang="en-US" smtClean="0"/>
              <a:t>12/15/2016</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44550"/>
            <a:ext cx="5608320" cy="36370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383"/>
            <a:ext cx="3037840" cy="4636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383"/>
            <a:ext cx="3037840" cy="463696"/>
          </a:xfrm>
          <a:prstGeom prst="rect">
            <a:avLst/>
          </a:prstGeom>
        </p:spPr>
        <p:txBody>
          <a:bodyPr vert="horz" lIns="91440" tIns="45720" rIns="91440" bIns="45720" rtlCol="0" anchor="b"/>
          <a:lstStyle>
            <a:lvl1pPr algn="r">
              <a:defRPr sz="1200"/>
            </a:lvl1pPr>
          </a:lstStyle>
          <a:p>
            <a:fld id="{67CC560D-F8B5-450A-9CCE-76DD9F6D95A2}" type="slidenum">
              <a:rPr lang="en-US" smtClean="0"/>
              <a:t>‹#›</a:t>
            </a:fld>
            <a:endParaRPr lang="en-US" dirty="0"/>
          </a:p>
        </p:txBody>
      </p:sp>
    </p:spTree>
    <p:extLst>
      <p:ext uri="{BB962C8B-B14F-4D97-AF65-F5344CB8AC3E}">
        <p14:creationId xmlns:p14="http://schemas.microsoft.com/office/powerpoint/2010/main" val="41452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a:t>
            </a:fld>
            <a:endParaRPr lang="en-US" dirty="0"/>
          </a:p>
        </p:txBody>
      </p:sp>
    </p:spTree>
    <p:extLst>
      <p:ext uri="{BB962C8B-B14F-4D97-AF65-F5344CB8AC3E}">
        <p14:creationId xmlns:p14="http://schemas.microsoft.com/office/powerpoint/2010/main" val="1867961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BE0947-1416-4754-9D9B-E826C528DD63}" type="slidenum">
              <a:rPr lang="en-US" smtClean="0"/>
              <a:pPr/>
              <a:t>10</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732649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112</a:t>
            </a:fld>
            <a:endParaRPr lang="en-US" dirty="0"/>
          </a:p>
        </p:txBody>
      </p:sp>
    </p:spTree>
    <p:extLst>
      <p:ext uri="{BB962C8B-B14F-4D97-AF65-F5344CB8AC3E}">
        <p14:creationId xmlns:p14="http://schemas.microsoft.com/office/powerpoint/2010/main" val="8745566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8405F7-6A56-44BE-8F16-AB63EFBCA136}" type="slidenum">
              <a:rPr lang="en-US" smtClean="0"/>
              <a:pPr/>
              <a:t>113</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Peer comparison – do not show data</a:t>
            </a:r>
            <a:r>
              <a:rPr lang="en-US" baseline="0" dirty="0" smtClean="0"/>
              <a:t> tag.</a:t>
            </a:r>
          </a:p>
          <a:p>
            <a:pPr eaLnBrk="1" hangingPunct="1"/>
            <a:r>
              <a:rPr lang="en-US" baseline="0" dirty="0" smtClean="0"/>
              <a:t>CBS peer data does not include physician specialty, and may encompass different dates.</a:t>
            </a:r>
            <a:endParaRPr lang="en-US" dirty="0" smtClean="0"/>
          </a:p>
          <a:p>
            <a:pPr eaLnBrk="1" hangingPunct="1"/>
            <a:endParaRPr lang="en-US" dirty="0" smtClean="0"/>
          </a:p>
        </p:txBody>
      </p:sp>
    </p:spTree>
    <p:extLst>
      <p:ext uri="{BB962C8B-B14F-4D97-AF65-F5344CB8AC3E}">
        <p14:creationId xmlns:p14="http://schemas.microsoft.com/office/powerpoint/2010/main" val="33230533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114</a:t>
            </a:fld>
            <a:endParaRPr lang="en-US" dirty="0"/>
          </a:p>
        </p:txBody>
      </p:sp>
    </p:spTree>
    <p:extLst>
      <p:ext uri="{BB962C8B-B14F-4D97-AF65-F5344CB8AC3E}">
        <p14:creationId xmlns:p14="http://schemas.microsoft.com/office/powerpoint/2010/main" val="62746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pPr/>
              <a:t>115</a:t>
            </a:fld>
            <a:endParaRPr lang="en-US" dirty="0"/>
          </a:p>
        </p:txBody>
      </p:sp>
    </p:spTree>
    <p:extLst>
      <p:ext uri="{BB962C8B-B14F-4D97-AF65-F5344CB8AC3E}">
        <p14:creationId xmlns:p14="http://schemas.microsoft.com/office/powerpoint/2010/main" val="6013045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pPr/>
              <a:t>116</a:t>
            </a:fld>
            <a:endParaRPr lang="en-US" dirty="0"/>
          </a:p>
        </p:txBody>
      </p:sp>
    </p:spTree>
    <p:extLst>
      <p:ext uri="{BB962C8B-B14F-4D97-AF65-F5344CB8AC3E}">
        <p14:creationId xmlns:p14="http://schemas.microsoft.com/office/powerpoint/2010/main" val="13597138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pPr/>
              <a:t>117</a:t>
            </a:fld>
            <a:endParaRPr lang="en-US" dirty="0"/>
          </a:p>
        </p:txBody>
      </p:sp>
    </p:spTree>
    <p:extLst>
      <p:ext uri="{BB962C8B-B14F-4D97-AF65-F5344CB8AC3E}">
        <p14:creationId xmlns:p14="http://schemas.microsoft.com/office/powerpoint/2010/main" val="41240201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pPr/>
              <a:t>118</a:t>
            </a:fld>
            <a:endParaRPr lang="en-US" dirty="0"/>
          </a:p>
        </p:txBody>
      </p:sp>
    </p:spTree>
    <p:extLst>
      <p:ext uri="{BB962C8B-B14F-4D97-AF65-F5344CB8AC3E}">
        <p14:creationId xmlns:p14="http://schemas.microsoft.com/office/powerpoint/2010/main" val="40774490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pPr/>
              <a:t>119</a:t>
            </a:fld>
            <a:endParaRPr lang="en-US" dirty="0"/>
          </a:p>
        </p:txBody>
      </p:sp>
    </p:spTree>
    <p:extLst>
      <p:ext uri="{BB962C8B-B14F-4D97-AF65-F5344CB8AC3E}">
        <p14:creationId xmlns:p14="http://schemas.microsoft.com/office/powerpoint/2010/main" val="22612157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pPr/>
              <a:t>120</a:t>
            </a:fld>
            <a:endParaRPr lang="en-US" dirty="0"/>
          </a:p>
        </p:txBody>
      </p:sp>
    </p:spTree>
    <p:extLst>
      <p:ext uri="{BB962C8B-B14F-4D97-AF65-F5344CB8AC3E}">
        <p14:creationId xmlns:p14="http://schemas.microsoft.com/office/powerpoint/2010/main" val="333695050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pPr/>
              <a:t>121</a:t>
            </a:fld>
            <a:endParaRPr lang="en-US" dirty="0"/>
          </a:p>
        </p:txBody>
      </p:sp>
    </p:spTree>
    <p:extLst>
      <p:ext uri="{BB962C8B-B14F-4D97-AF65-F5344CB8AC3E}">
        <p14:creationId xmlns:p14="http://schemas.microsoft.com/office/powerpoint/2010/main" val="277775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11</a:t>
            </a:fld>
            <a:endParaRPr lang="en-US" dirty="0"/>
          </a:p>
        </p:txBody>
      </p:sp>
    </p:spTree>
    <p:extLst>
      <p:ext uri="{BB962C8B-B14F-4D97-AF65-F5344CB8AC3E}">
        <p14:creationId xmlns:p14="http://schemas.microsoft.com/office/powerpoint/2010/main" val="252354665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122</a:t>
            </a:fld>
            <a:endParaRPr lang="en-US" dirty="0"/>
          </a:p>
        </p:txBody>
      </p:sp>
    </p:spTree>
    <p:extLst>
      <p:ext uri="{BB962C8B-B14F-4D97-AF65-F5344CB8AC3E}">
        <p14:creationId xmlns:p14="http://schemas.microsoft.com/office/powerpoint/2010/main" val="309229172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123</a:t>
            </a:fld>
            <a:endParaRPr lang="en-US" dirty="0"/>
          </a:p>
        </p:txBody>
      </p:sp>
    </p:spTree>
    <p:extLst>
      <p:ext uri="{BB962C8B-B14F-4D97-AF65-F5344CB8AC3E}">
        <p14:creationId xmlns:p14="http://schemas.microsoft.com/office/powerpoint/2010/main" val="33340613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124</a:t>
            </a:fld>
            <a:endParaRPr lang="en-US" dirty="0"/>
          </a:p>
        </p:txBody>
      </p:sp>
    </p:spTree>
    <p:extLst>
      <p:ext uri="{BB962C8B-B14F-4D97-AF65-F5344CB8AC3E}">
        <p14:creationId xmlns:p14="http://schemas.microsoft.com/office/powerpoint/2010/main" val="99768946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125</a:t>
            </a:fld>
            <a:endParaRPr lang="en-US" dirty="0"/>
          </a:p>
        </p:txBody>
      </p:sp>
    </p:spTree>
    <p:extLst>
      <p:ext uri="{BB962C8B-B14F-4D97-AF65-F5344CB8AC3E}">
        <p14:creationId xmlns:p14="http://schemas.microsoft.com/office/powerpoint/2010/main" val="20524274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128</a:t>
            </a:fld>
            <a:endParaRPr lang="en-US" dirty="0"/>
          </a:p>
        </p:txBody>
      </p:sp>
    </p:spTree>
    <p:extLst>
      <p:ext uri="{BB962C8B-B14F-4D97-AF65-F5344CB8AC3E}">
        <p14:creationId xmlns:p14="http://schemas.microsoft.com/office/powerpoint/2010/main" val="415457116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8405F7-6A56-44BE-8F16-AB63EFBCA136}" type="slidenum">
              <a:rPr lang="en-US" smtClean="0"/>
              <a:pPr/>
              <a:t>129</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Peer comparison – do not show data</a:t>
            </a:r>
            <a:r>
              <a:rPr lang="en-US" baseline="0" dirty="0" smtClean="0"/>
              <a:t> tag.</a:t>
            </a:r>
          </a:p>
          <a:p>
            <a:pPr eaLnBrk="1" hangingPunct="1"/>
            <a:r>
              <a:rPr lang="en-US" baseline="0" dirty="0" smtClean="0"/>
              <a:t>CBS peer data does not include physician specialty, and may encompass different dates.</a:t>
            </a:r>
            <a:endParaRPr lang="en-US" dirty="0" smtClean="0"/>
          </a:p>
          <a:p>
            <a:pPr eaLnBrk="1" hangingPunct="1"/>
            <a:endParaRPr lang="en-US" dirty="0" smtClean="0"/>
          </a:p>
        </p:txBody>
      </p:sp>
    </p:spTree>
    <p:extLst>
      <p:ext uri="{BB962C8B-B14F-4D97-AF65-F5344CB8AC3E}">
        <p14:creationId xmlns:p14="http://schemas.microsoft.com/office/powerpoint/2010/main" val="96470397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130</a:t>
            </a:fld>
            <a:endParaRPr lang="en-US" dirty="0"/>
          </a:p>
        </p:txBody>
      </p:sp>
    </p:spTree>
    <p:extLst>
      <p:ext uri="{BB962C8B-B14F-4D97-AF65-F5344CB8AC3E}">
        <p14:creationId xmlns:p14="http://schemas.microsoft.com/office/powerpoint/2010/main" val="32245867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131</a:t>
            </a:fld>
            <a:endParaRPr lang="en-US" dirty="0"/>
          </a:p>
        </p:txBody>
      </p:sp>
    </p:spTree>
    <p:extLst>
      <p:ext uri="{BB962C8B-B14F-4D97-AF65-F5344CB8AC3E}">
        <p14:creationId xmlns:p14="http://schemas.microsoft.com/office/powerpoint/2010/main" val="296316818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132</a:t>
            </a:fld>
            <a:endParaRPr lang="en-US" dirty="0"/>
          </a:p>
        </p:txBody>
      </p:sp>
    </p:spTree>
    <p:extLst>
      <p:ext uri="{BB962C8B-B14F-4D97-AF65-F5344CB8AC3E}">
        <p14:creationId xmlns:p14="http://schemas.microsoft.com/office/powerpoint/2010/main" val="15955990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133</a:t>
            </a:fld>
            <a:endParaRPr lang="en-US" dirty="0"/>
          </a:p>
        </p:txBody>
      </p:sp>
    </p:spTree>
    <p:extLst>
      <p:ext uri="{BB962C8B-B14F-4D97-AF65-F5344CB8AC3E}">
        <p14:creationId xmlns:p14="http://schemas.microsoft.com/office/powerpoint/2010/main" val="68062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12</a:t>
            </a:fld>
            <a:endParaRPr lang="en-US" dirty="0"/>
          </a:p>
        </p:txBody>
      </p:sp>
    </p:spTree>
    <p:extLst>
      <p:ext uri="{BB962C8B-B14F-4D97-AF65-F5344CB8AC3E}">
        <p14:creationId xmlns:p14="http://schemas.microsoft.com/office/powerpoint/2010/main" val="42470071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134</a:t>
            </a:fld>
            <a:endParaRPr lang="en-US" dirty="0"/>
          </a:p>
        </p:txBody>
      </p:sp>
    </p:spTree>
    <p:extLst>
      <p:ext uri="{BB962C8B-B14F-4D97-AF65-F5344CB8AC3E}">
        <p14:creationId xmlns:p14="http://schemas.microsoft.com/office/powerpoint/2010/main" val="13075271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135</a:t>
            </a:fld>
            <a:endParaRPr lang="en-US" dirty="0"/>
          </a:p>
        </p:txBody>
      </p:sp>
    </p:spTree>
    <p:extLst>
      <p:ext uri="{BB962C8B-B14F-4D97-AF65-F5344CB8AC3E}">
        <p14:creationId xmlns:p14="http://schemas.microsoft.com/office/powerpoint/2010/main" val="292336682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136</a:t>
            </a:fld>
            <a:endParaRPr lang="en-US" dirty="0"/>
          </a:p>
        </p:txBody>
      </p:sp>
    </p:spTree>
    <p:extLst>
      <p:ext uri="{BB962C8B-B14F-4D97-AF65-F5344CB8AC3E}">
        <p14:creationId xmlns:p14="http://schemas.microsoft.com/office/powerpoint/2010/main" val="33880982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137</a:t>
            </a:fld>
            <a:endParaRPr lang="en-US" dirty="0"/>
          </a:p>
        </p:txBody>
      </p:sp>
    </p:spTree>
    <p:extLst>
      <p:ext uri="{BB962C8B-B14F-4D97-AF65-F5344CB8AC3E}">
        <p14:creationId xmlns:p14="http://schemas.microsoft.com/office/powerpoint/2010/main" val="147468605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138</a:t>
            </a:fld>
            <a:endParaRPr lang="en-US" dirty="0"/>
          </a:p>
        </p:txBody>
      </p:sp>
    </p:spTree>
    <p:extLst>
      <p:ext uri="{BB962C8B-B14F-4D97-AF65-F5344CB8AC3E}">
        <p14:creationId xmlns:p14="http://schemas.microsoft.com/office/powerpoint/2010/main" val="17554856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139</a:t>
            </a:fld>
            <a:endParaRPr lang="en-US" dirty="0"/>
          </a:p>
        </p:txBody>
      </p:sp>
    </p:spTree>
    <p:extLst>
      <p:ext uri="{BB962C8B-B14F-4D97-AF65-F5344CB8AC3E}">
        <p14:creationId xmlns:p14="http://schemas.microsoft.com/office/powerpoint/2010/main" val="165836500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140</a:t>
            </a:fld>
            <a:endParaRPr lang="en-US" dirty="0"/>
          </a:p>
        </p:txBody>
      </p:sp>
    </p:spTree>
    <p:extLst>
      <p:ext uri="{BB962C8B-B14F-4D97-AF65-F5344CB8AC3E}">
        <p14:creationId xmlns:p14="http://schemas.microsoft.com/office/powerpoint/2010/main" val="402707223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141</a:t>
            </a:fld>
            <a:endParaRPr lang="en-US" dirty="0"/>
          </a:p>
        </p:txBody>
      </p:sp>
    </p:spTree>
    <p:extLst>
      <p:ext uri="{BB962C8B-B14F-4D97-AF65-F5344CB8AC3E}">
        <p14:creationId xmlns:p14="http://schemas.microsoft.com/office/powerpoint/2010/main" val="16969683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142</a:t>
            </a:fld>
            <a:endParaRPr lang="en-US" dirty="0"/>
          </a:p>
        </p:txBody>
      </p:sp>
    </p:spTree>
    <p:extLst>
      <p:ext uri="{BB962C8B-B14F-4D97-AF65-F5344CB8AC3E}">
        <p14:creationId xmlns:p14="http://schemas.microsoft.com/office/powerpoint/2010/main" val="204798108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143</a:t>
            </a:fld>
            <a:endParaRPr lang="en-US" dirty="0"/>
          </a:p>
        </p:txBody>
      </p:sp>
    </p:spTree>
    <p:extLst>
      <p:ext uri="{BB962C8B-B14F-4D97-AF65-F5344CB8AC3E}">
        <p14:creationId xmlns:p14="http://schemas.microsoft.com/office/powerpoint/2010/main" val="150065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8405F7-6A56-44BE-8F16-AB63EFBCA136}" type="slidenum">
              <a:rPr lang="en-US" smtClean="0"/>
              <a:pPr/>
              <a:t>13</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Peer comparison – do not show data</a:t>
            </a:r>
            <a:r>
              <a:rPr lang="en-US" baseline="0" dirty="0" smtClean="0"/>
              <a:t> tag.</a:t>
            </a:r>
          </a:p>
          <a:p>
            <a:pPr eaLnBrk="1" hangingPunct="1"/>
            <a:r>
              <a:rPr lang="en-US" baseline="0" dirty="0" smtClean="0"/>
              <a:t>CBS peer data does not include physician specialty, and may encompass different dates.</a:t>
            </a:r>
            <a:endParaRPr lang="en-US" dirty="0" smtClean="0"/>
          </a:p>
          <a:p>
            <a:pPr eaLnBrk="1" hangingPunct="1"/>
            <a:endParaRPr lang="en-US" dirty="0" smtClean="0"/>
          </a:p>
        </p:txBody>
      </p:sp>
    </p:spTree>
    <p:extLst>
      <p:ext uri="{BB962C8B-B14F-4D97-AF65-F5344CB8AC3E}">
        <p14:creationId xmlns:p14="http://schemas.microsoft.com/office/powerpoint/2010/main" val="190790479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146</a:t>
            </a:fld>
            <a:endParaRPr lang="en-US" dirty="0"/>
          </a:p>
        </p:txBody>
      </p:sp>
    </p:spTree>
    <p:extLst>
      <p:ext uri="{BB962C8B-B14F-4D97-AF65-F5344CB8AC3E}">
        <p14:creationId xmlns:p14="http://schemas.microsoft.com/office/powerpoint/2010/main" val="23016967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8405F7-6A56-44BE-8F16-AB63EFBCA136}" type="slidenum">
              <a:rPr lang="en-US" smtClean="0"/>
              <a:pPr/>
              <a:t>147</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Peer comparison – do not show data</a:t>
            </a:r>
            <a:r>
              <a:rPr lang="en-US" baseline="0" dirty="0" smtClean="0"/>
              <a:t> tag.</a:t>
            </a:r>
          </a:p>
          <a:p>
            <a:pPr eaLnBrk="1" hangingPunct="1"/>
            <a:r>
              <a:rPr lang="en-US" baseline="0" dirty="0" smtClean="0"/>
              <a:t>CBS peer data does not include physician specialty, and may encompass different dates.</a:t>
            </a:r>
            <a:endParaRPr lang="en-US" dirty="0" smtClean="0"/>
          </a:p>
          <a:p>
            <a:pPr eaLnBrk="1" hangingPunct="1"/>
            <a:endParaRPr lang="en-US" dirty="0" smtClean="0"/>
          </a:p>
        </p:txBody>
      </p:sp>
    </p:spTree>
    <p:extLst>
      <p:ext uri="{BB962C8B-B14F-4D97-AF65-F5344CB8AC3E}">
        <p14:creationId xmlns:p14="http://schemas.microsoft.com/office/powerpoint/2010/main" val="105079988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148</a:t>
            </a:fld>
            <a:endParaRPr lang="en-US" dirty="0"/>
          </a:p>
        </p:txBody>
      </p:sp>
    </p:spTree>
    <p:extLst>
      <p:ext uri="{BB962C8B-B14F-4D97-AF65-F5344CB8AC3E}">
        <p14:creationId xmlns:p14="http://schemas.microsoft.com/office/powerpoint/2010/main" val="112186692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149</a:t>
            </a:fld>
            <a:endParaRPr lang="en-US" dirty="0"/>
          </a:p>
        </p:txBody>
      </p:sp>
    </p:spTree>
    <p:extLst>
      <p:ext uri="{BB962C8B-B14F-4D97-AF65-F5344CB8AC3E}">
        <p14:creationId xmlns:p14="http://schemas.microsoft.com/office/powerpoint/2010/main" val="271174690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150</a:t>
            </a:fld>
            <a:endParaRPr lang="en-US" dirty="0"/>
          </a:p>
        </p:txBody>
      </p:sp>
    </p:spTree>
    <p:extLst>
      <p:ext uri="{BB962C8B-B14F-4D97-AF65-F5344CB8AC3E}">
        <p14:creationId xmlns:p14="http://schemas.microsoft.com/office/powerpoint/2010/main" val="276565407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151</a:t>
            </a:fld>
            <a:endParaRPr lang="en-US" dirty="0"/>
          </a:p>
        </p:txBody>
      </p:sp>
    </p:spTree>
    <p:extLst>
      <p:ext uri="{BB962C8B-B14F-4D97-AF65-F5344CB8AC3E}">
        <p14:creationId xmlns:p14="http://schemas.microsoft.com/office/powerpoint/2010/main" val="385365939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152</a:t>
            </a:fld>
            <a:endParaRPr lang="en-US" dirty="0"/>
          </a:p>
        </p:txBody>
      </p:sp>
    </p:spTree>
    <p:extLst>
      <p:ext uri="{BB962C8B-B14F-4D97-AF65-F5344CB8AC3E}">
        <p14:creationId xmlns:p14="http://schemas.microsoft.com/office/powerpoint/2010/main" val="277534495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153</a:t>
            </a:fld>
            <a:endParaRPr lang="en-US" dirty="0"/>
          </a:p>
        </p:txBody>
      </p:sp>
    </p:spTree>
    <p:extLst>
      <p:ext uri="{BB962C8B-B14F-4D97-AF65-F5344CB8AC3E}">
        <p14:creationId xmlns:p14="http://schemas.microsoft.com/office/powerpoint/2010/main" val="274305834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154</a:t>
            </a:fld>
            <a:endParaRPr lang="en-US" dirty="0"/>
          </a:p>
        </p:txBody>
      </p:sp>
    </p:spTree>
    <p:extLst>
      <p:ext uri="{BB962C8B-B14F-4D97-AF65-F5344CB8AC3E}">
        <p14:creationId xmlns:p14="http://schemas.microsoft.com/office/powerpoint/2010/main" val="354232772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155</a:t>
            </a:fld>
            <a:endParaRPr lang="en-US" dirty="0"/>
          </a:p>
        </p:txBody>
      </p:sp>
    </p:spTree>
    <p:extLst>
      <p:ext uri="{BB962C8B-B14F-4D97-AF65-F5344CB8AC3E}">
        <p14:creationId xmlns:p14="http://schemas.microsoft.com/office/powerpoint/2010/main" val="15441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14</a:t>
            </a:fld>
            <a:endParaRPr lang="en-US" dirty="0"/>
          </a:p>
        </p:txBody>
      </p:sp>
    </p:spTree>
    <p:extLst>
      <p:ext uri="{BB962C8B-B14F-4D97-AF65-F5344CB8AC3E}">
        <p14:creationId xmlns:p14="http://schemas.microsoft.com/office/powerpoint/2010/main" val="97917053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156</a:t>
            </a:fld>
            <a:endParaRPr lang="en-US" dirty="0"/>
          </a:p>
        </p:txBody>
      </p:sp>
    </p:spTree>
    <p:extLst>
      <p:ext uri="{BB962C8B-B14F-4D97-AF65-F5344CB8AC3E}">
        <p14:creationId xmlns:p14="http://schemas.microsoft.com/office/powerpoint/2010/main" val="141592314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157</a:t>
            </a:fld>
            <a:endParaRPr lang="en-US" dirty="0"/>
          </a:p>
        </p:txBody>
      </p:sp>
    </p:spTree>
    <p:extLst>
      <p:ext uri="{BB962C8B-B14F-4D97-AF65-F5344CB8AC3E}">
        <p14:creationId xmlns:p14="http://schemas.microsoft.com/office/powerpoint/2010/main" val="248657202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158</a:t>
            </a:fld>
            <a:endParaRPr lang="en-US" dirty="0"/>
          </a:p>
        </p:txBody>
      </p:sp>
    </p:spTree>
    <p:extLst>
      <p:ext uri="{BB962C8B-B14F-4D97-AF65-F5344CB8AC3E}">
        <p14:creationId xmlns:p14="http://schemas.microsoft.com/office/powerpoint/2010/main" val="245540674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159</a:t>
            </a:fld>
            <a:endParaRPr lang="en-US" dirty="0"/>
          </a:p>
        </p:txBody>
      </p:sp>
    </p:spTree>
    <p:extLst>
      <p:ext uri="{BB962C8B-B14F-4D97-AF65-F5344CB8AC3E}">
        <p14:creationId xmlns:p14="http://schemas.microsoft.com/office/powerpoint/2010/main" val="21540058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160</a:t>
            </a:fld>
            <a:endParaRPr lang="en-US" dirty="0"/>
          </a:p>
        </p:txBody>
      </p:sp>
    </p:spTree>
    <p:extLst>
      <p:ext uri="{BB962C8B-B14F-4D97-AF65-F5344CB8AC3E}">
        <p14:creationId xmlns:p14="http://schemas.microsoft.com/office/powerpoint/2010/main" val="346188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15</a:t>
            </a:fld>
            <a:endParaRPr lang="en-US" dirty="0"/>
          </a:p>
        </p:txBody>
      </p:sp>
    </p:spTree>
    <p:extLst>
      <p:ext uri="{BB962C8B-B14F-4D97-AF65-F5344CB8AC3E}">
        <p14:creationId xmlns:p14="http://schemas.microsoft.com/office/powerpoint/2010/main" val="385606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16</a:t>
            </a:fld>
            <a:endParaRPr lang="en-US" dirty="0"/>
          </a:p>
        </p:txBody>
      </p:sp>
    </p:spTree>
    <p:extLst>
      <p:ext uri="{BB962C8B-B14F-4D97-AF65-F5344CB8AC3E}">
        <p14:creationId xmlns:p14="http://schemas.microsoft.com/office/powerpoint/2010/main" val="2101281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17</a:t>
            </a:fld>
            <a:endParaRPr lang="en-US" dirty="0"/>
          </a:p>
        </p:txBody>
      </p:sp>
    </p:spTree>
    <p:extLst>
      <p:ext uri="{BB962C8B-B14F-4D97-AF65-F5344CB8AC3E}">
        <p14:creationId xmlns:p14="http://schemas.microsoft.com/office/powerpoint/2010/main" val="2405215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18</a:t>
            </a:fld>
            <a:endParaRPr lang="en-US" dirty="0"/>
          </a:p>
        </p:txBody>
      </p:sp>
    </p:spTree>
    <p:extLst>
      <p:ext uri="{BB962C8B-B14F-4D97-AF65-F5344CB8AC3E}">
        <p14:creationId xmlns:p14="http://schemas.microsoft.com/office/powerpoint/2010/main" val="485025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19</a:t>
            </a:fld>
            <a:endParaRPr lang="en-US" dirty="0"/>
          </a:p>
        </p:txBody>
      </p:sp>
    </p:spTree>
    <p:extLst>
      <p:ext uri="{BB962C8B-B14F-4D97-AF65-F5344CB8AC3E}">
        <p14:creationId xmlns:p14="http://schemas.microsoft.com/office/powerpoint/2010/main" val="1198036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462BF5-B292-445F-9059-B1C70D87CB88}" type="slidenum">
              <a:rPr lang="en-US" smtClean="0"/>
              <a:pPr>
                <a:defRPr/>
              </a:pPr>
              <a:t>2</a:t>
            </a:fld>
            <a:endParaRPr lang="en-US" dirty="0"/>
          </a:p>
        </p:txBody>
      </p:sp>
    </p:spTree>
    <p:extLst>
      <p:ext uri="{BB962C8B-B14F-4D97-AF65-F5344CB8AC3E}">
        <p14:creationId xmlns:p14="http://schemas.microsoft.com/office/powerpoint/2010/main" val="3437135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20</a:t>
            </a:fld>
            <a:endParaRPr lang="en-US" dirty="0"/>
          </a:p>
        </p:txBody>
      </p:sp>
    </p:spTree>
    <p:extLst>
      <p:ext uri="{BB962C8B-B14F-4D97-AF65-F5344CB8AC3E}">
        <p14:creationId xmlns:p14="http://schemas.microsoft.com/office/powerpoint/2010/main" val="3992116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21</a:t>
            </a:fld>
            <a:endParaRPr lang="en-US" dirty="0"/>
          </a:p>
        </p:txBody>
      </p:sp>
    </p:spTree>
    <p:extLst>
      <p:ext uri="{BB962C8B-B14F-4D97-AF65-F5344CB8AC3E}">
        <p14:creationId xmlns:p14="http://schemas.microsoft.com/office/powerpoint/2010/main" val="285024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22</a:t>
            </a:fld>
            <a:endParaRPr lang="en-US" dirty="0"/>
          </a:p>
        </p:txBody>
      </p:sp>
    </p:spTree>
    <p:extLst>
      <p:ext uri="{BB962C8B-B14F-4D97-AF65-F5344CB8AC3E}">
        <p14:creationId xmlns:p14="http://schemas.microsoft.com/office/powerpoint/2010/main" val="2752184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23</a:t>
            </a:fld>
            <a:endParaRPr lang="en-US" dirty="0"/>
          </a:p>
        </p:txBody>
      </p:sp>
    </p:spTree>
    <p:extLst>
      <p:ext uri="{BB962C8B-B14F-4D97-AF65-F5344CB8AC3E}">
        <p14:creationId xmlns:p14="http://schemas.microsoft.com/office/powerpoint/2010/main" val="3208356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24</a:t>
            </a:fld>
            <a:endParaRPr lang="en-US" dirty="0"/>
          </a:p>
        </p:txBody>
      </p:sp>
    </p:spTree>
    <p:extLst>
      <p:ext uri="{BB962C8B-B14F-4D97-AF65-F5344CB8AC3E}">
        <p14:creationId xmlns:p14="http://schemas.microsoft.com/office/powerpoint/2010/main" val="4047613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27</a:t>
            </a:fld>
            <a:endParaRPr lang="en-US" dirty="0"/>
          </a:p>
        </p:txBody>
      </p:sp>
    </p:spTree>
    <p:extLst>
      <p:ext uri="{BB962C8B-B14F-4D97-AF65-F5344CB8AC3E}">
        <p14:creationId xmlns:p14="http://schemas.microsoft.com/office/powerpoint/2010/main" val="3688117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8405F7-6A56-44BE-8F16-AB63EFBCA136}" type="slidenum">
              <a:rPr lang="en-US" smtClean="0"/>
              <a:pPr/>
              <a:t>28</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Peer comparison – do not show data</a:t>
            </a:r>
            <a:r>
              <a:rPr lang="en-US" baseline="0" dirty="0" smtClean="0"/>
              <a:t> tag.</a:t>
            </a:r>
          </a:p>
          <a:p>
            <a:pPr eaLnBrk="1" hangingPunct="1"/>
            <a:r>
              <a:rPr lang="en-US" baseline="0" dirty="0" smtClean="0"/>
              <a:t>CBS peer data does not include physician specialty, and may encompass different dates.</a:t>
            </a:r>
            <a:endParaRPr lang="en-US" dirty="0" smtClean="0"/>
          </a:p>
          <a:p>
            <a:pPr eaLnBrk="1" hangingPunct="1"/>
            <a:endParaRPr lang="en-US" dirty="0" smtClean="0"/>
          </a:p>
        </p:txBody>
      </p:sp>
    </p:spTree>
    <p:extLst>
      <p:ext uri="{BB962C8B-B14F-4D97-AF65-F5344CB8AC3E}">
        <p14:creationId xmlns:p14="http://schemas.microsoft.com/office/powerpoint/2010/main" val="1151636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29</a:t>
            </a:fld>
            <a:endParaRPr lang="en-US" dirty="0"/>
          </a:p>
        </p:txBody>
      </p:sp>
    </p:spTree>
    <p:extLst>
      <p:ext uri="{BB962C8B-B14F-4D97-AF65-F5344CB8AC3E}">
        <p14:creationId xmlns:p14="http://schemas.microsoft.com/office/powerpoint/2010/main" val="264949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30</a:t>
            </a:fld>
            <a:endParaRPr lang="en-US" dirty="0"/>
          </a:p>
        </p:txBody>
      </p:sp>
    </p:spTree>
    <p:extLst>
      <p:ext uri="{BB962C8B-B14F-4D97-AF65-F5344CB8AC3E}">
        <p14:creationId xmlns:p14="http://schemas.microsoft.com/office/powerpoint/2010/main" val="781619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31</a:t>
            </a:fld>
            <a:endParaRPr lang="en-US" dirty="0"/>
          </a:p>
        </p:txBody>
      </p:sp>
    </p:spTree>
    <p:extLst>
      <p:ext uri="{BB962C8B-B14F-4D97-AF65-F5344CB8AC3E}">
        <p14:creationId xmlns:p14="http://schemas.microsoft.com/office/powerpoint/2010/main" val="3517318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462BF5-B292-445F-9059-B1C70D87CB88}" type="slidenum">
              <a:rPr lang="en-US" smtClean="0"/>
              <a:pPr>
                <a:defRPr/>
              </a:pPr>
              <a:t>3</a:t>
            </a:fld>
            <a:endParaRPr lang="en-US" dirty="0"/>
          </a:p>
        </p:txBody>
      </p:sp>
    </p:spTree>
    <p:extLst>
      <p:ext uri="{BB962C8B-B14F-4D97-AF65-F5344CB8AC3E}">
        <p14:creationId xmlns:p14="http://schemas.microsoft.com/office/powerpoint/2010/main" val="3113538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32</a:t>
            </a:fld>
            <a:endParaRPr lang="en-US" dirty="0"/>
          </a:p>
        </p:txBody>
      </p:sp>
    </p:spTree>
    <p:extLst>
      <p:ext uri="{BB962C8B-B14F-4D97-AF65-F5344CB8AC3E}">
        <p14:creationId xmlns:p14="http://schemas.microsoft.com/office/powerpoint/2010/main" val="1251171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33</a:t>
            </a:fld>
            <a:endParaRPr lang="en-US" dirty="0"/>
          </a:p>
        </p:txBody>
      </p:sp>
    </p:spTree>
    <p:extLst>
      <p:ext uri="{BB962C8B-B14F-4D97-AF65-F5344CB8AC3E}">
        <p14:creationId xmlns:p14="http://schemas.microsoft.com/office/powerpoint/2010/main" val="1797419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34</a:t>
            </a:fld>
            <a:endParaRPr lang="en-US" dirty="0"/>
          </a:p>
        </p:txBody>
      </p:sp>
    </p:spTree>
    <p:extLst>
      <p:ext uri="{BB962C8B-B14F-4D97-AF65-F5344CB8AC3E}">
        <p14:creationId xmlns:p14="http://schemas.microsoft.com/office/powerpoint/2010/main" val="1681176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35</a:t>
            </a:fld>
            <a:endParaRPr lang="en-US" dirty="0"/>
          </a:p>
        </p:txBody>
      </p:sp>
    </p:spTree>
    <p:extLst>
      <p:ext uri="{BB962C8B-B14F-4D97-AF65-F5344CB8AC3E}">
        <p14:creationId xmlns:p14="http://schemas.microsoft.com/office/powerpoint/2010/main" val="2059123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36</a:t>
            </a:fld>
            <a:endParaRPr lang="en-US" dirty="0"/>
          </a:p>
        </p:txBody>
      </p:sp>
    </p:spTree>
    <p:extLst>
      <p:ext uri="{BB962C8B-B14F-4D97-AF65-F5344CB8AC3E}">
        <p14:creationId xmlns:p14="http://schemas.microsoft.com/office/powerpoint/2010/main" val="4990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37</a:t>
            </a:fld>
            <a:endParaRPr lang="en-US" dirty="0"/>
          </a:p>
        </p:txBody>
      </p:sp>
    </p:spTree>
    <p:extLst>
      <p:ext uri="{BB962C8B-B14F-4D97-AF65-F5344CB8AC3E}">
        <p14:creationId xmlns:p14="http://schemas.microsoft.com/office/powerpoint/2010/main" val="4095354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38</a:t>
            </a:fld>
            <a:endParaRPr lang="en-US" dirty="0"/>
          </a:p>
        </p:txBody>
      </p:sp>
    </p:spTree>
    <p:extLst>
      <p:ext uri="{BB962C8B-B14F-4D97-AF65-F5344CB8AC3E}">
        <p14:creationId xmlns:p14="http://schemas.microsoft.com/office/powerpoint/2010/main" val="3404675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39</a:t>
            </a:fld>
            <a:endParaRPr lang="en-US" dirty="0"/>
          </a:p>
        </p:txBody>
      </p:sp>
    </p:spTree>
    <p:extLst>
      <p:ext uri="{BB962C8B-B14F-4D97-AF65-F5344CB8AC3E}">
        <p14:creationId xmlns:p14="http://schemas.microsoft.com/office/powerpoint/2010/main" val="1361168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40</a:t>
            </a:fld>
            <a:endParaRPr lang="en-US" dirty="0"/>
          </a:p>
        </p:txBody>
      </p:sp>
    </p:spTree>
    <p:extLst>
      <p:ext uri="{BB962C8B-B14F-4D97-AF65-F5344CB8AC3E}">
        <p14:creationId xmlns:p14="http://schemas.microsoft.com/office/powerpoint/2010/main" val="1875281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41</a:t>
            </a:fld>
            <a:endParaRPr lang="en-US" dirty="0"/>
          </a:p>
        </p:txBody>
      </p:sp>
    </p:spTree>
    <p:extLst>
      <p:ext uri="{BB962C8B-B14F-4D97-AF65-F5344CB8AC3E}">
        <p14:creationId xmlns:p14="http://schemas.microsoft.com/office/powerpoint/2010/main" val="381979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462BF5-B292-445F-9059-B1C70D87CB88}" type="slidenum">
              <a:rPr lang="en-US" smtClean="0"/>
              <a:pPr>
                <a:defRPr/>
              </a:pPr>
              <a:t>4</a:t>
            </a:fld>
            <a:endParaRPr lang="en-US" dirty="0"/>
          </a:p>
        </p:txBody>
      </p:sp>
    </p:spTree>
    <p:extLst>
      <p:ext uri="{BB962C8B-B14F-4D97-AF65-F5344CB8AC3E}">
        <p14:creationId xmlns:p14="http://schemas.microsoft.com/office/powerpoint/2010/main" val="37920810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44</a:t>
            </a:fld>
            <a:endParaRPr lang="en-US" dirty="0"/>
          </a:p>
        </p:txBody>
      </p:sp>
    </p:spTree>
    <p:extLst>
      <p:ext uri="{BB962C8B-B14F-4D97-AF65-F5344CB8AC3E}">
        <p14:creationId xmlns:p14="http://schemas.microsoft.com/office/powerpoint/2010/main" val="1860890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8405F7-6A56-44BE-8F16-AB63EFBCA136}" type="slidenum">
              <a:rPr lang="en-US" smtClean="0"/>
              <a:pPr/>
              <a:t>45</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Peer comparison – do not show data</a:t>
            </a:r>
            <a:r>
              <a:rPr lang="en-US" baseline="0" dirty="0" smtClean="0"/>
              <a:t> tag.</a:t>
            </a:r>
          </a:p>
          <a:p>
            <a:pPr eaLnBrk="1" hangingPunct="1"/>
            <a:r>
              <a:rPr lang="en-US" baseline="0" dirty="0" smtClean="0"/>
              <a:t>CBS peer data does not include physician specialty, and may encompass different dates.</a:t>
            </a:r>
            <a:endParaRPr lang="en-US" dirty="0" smtClean="0"/>
          </a:p>
          <a:p>
            <a:pPr eaLnBrk="1" hangingPunct="1"/>
            <a:endParaRPr lang="en-US" dirty="0" smtClean="0"/>
          </a:p>
        </p:txBody>
      </p:sp>
    </p:spTree>
    <p:extLst>
      <p:ext uri="{BB962C8B-B14F-4D97-AF65-F5344CB8AC3E}">
        <p14:creationId xmlns:p14="http://schemas.microsoft.com/office/powerpoint/2010/main" val="2660988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46</a:t>
            </a:fld>
            <a:endParaRPr lang="en-US" dirty="0"/>
          </a:p>
        </p:txBody>
      </p:sp>
    </p:spTree>
    <p:extLst>
      <p:ext uri="{BB962C8B-B14F-4D97-AF65-F5344CB8AC3E}">
        <p14:creationId xmlns:p14="http://schemas.microsoft.com/office/powerpoint/2010/main" val="815897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47</a:t>
            </a:fld>
            <a:endParaRPr lang="en-US" dirty="0"/>
          </a:p>
        </p:txBody>
      </p:sp>
    </p:spTree>
    <p:extLst>
      <p:ext uri="{BB962C8B-B14F-4D97-AF65-F5344CB8AC3E}">
        <p14:creationId xmlns:p14="http://schemas.microsoft.com/office/powerpoint/2010/main" val="1739056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48</a:t>
            </a:fld>
            <a:endParaRPr lang="en-US" dirty="0"/>
          </a:p>
        </p:txBody>
      </p:sp>
    </p:spTree>
    <p:extLst>
      <p:ext uri="{BB962C8B-B14F-4D97-AF65-F5344CB8AC3E}">
        <p14:creationId xmlns:p14="http://schemas.microsoft.com/office/powerpoint/2010/main" val="3215913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49</a:t>
            </a:fld>
            <a:endParaRPr lang="en-US" dirty="0"/>
          </a:p>
        </p:txBody>
      </p:sp>
    </p:spTree>
    <p:extLst>
      <p:ext uri="{BB962C8B-B14F-4D97-AF65-F5344CB8AC3E}">
        <p14:creationId xmlns:p14="http://schemas.microsoft.com/office/powerpoint/2010/main" val="2354913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50</a:t>
            </a:fld>
            <a:endParaRPr lang="en-US" dirty="0"/>
          </a:p>
        </p:txBody>
      </p:sp>
    </p:spTree>
    <p:extLst>
      <p:ext uri="{BB962C8B-B14F-4D97-AF65-F5344CB8AC3E}">
        <p14:creationId xmlns:p14="http://schemas.microsoft.com/office/powerpoint/2010/main" val="42540160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51</a:t>
            </a:fld>
            <a:endParaRPr lang="en-US" dirty="0"/>
          </a:p>
        </p:txBody>
      </p:sp>
    </p:spTree>
    <p:extLst>
      <p:ext uri="{BB962C8B-B14F-4D97-AF65-F5344CB8AC3E}">
        <p14:creationId xmlns:p14="http://schemas.microsoft.com/office/powerpoint/2010/main" val="609781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52</a:t>
            </a:fld>
            <a:endParaRPr lang="en-US" dirty="0"/>
          </a:p>
        </p:txBody>
      </p:sp>
    </p:spTree>
    <p:extLst>
      <p:ext uri="{BB962C8B-B14F-4D97-AF65-F5344CB8AC3E}">
        <p14:creationId xmlns:p14="http://schemas.microsoft.com/office/powerpoint/2010/main" val="2265024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53</a:t>
            </a:fld>
            <a:endParaRPr lang="en-US" dirty="0"/>
          </a:p>
        </p:txBody>
      </p:sp>
    </p:spTree>
    <p:extLst>
      <p:ext uri="{BB962C8B-B14F-4D97-AF65-F5344CB8AC3E}">
        <p14:creationId xmlns:p14="http://schemas.microsoft.com/office/powerpoint/2010/main" val="282678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2013" y="184150"/>
            <a:ext cx="3059112" cy="2293938"/>
          </a:xfrm>
        </p:spPr>
      </p:sp>
      <p:sp>
        <p:nvSpPr>
          <p:cNvPr id="4" name="Slide Number Placeholder 3"/>
          <p:cNvSpPr>
            <a:spLocks noGrp="1"/>
          </p:cNvSpPr>
          <p:nvPr>
            <p:ph type="sldNum" sz="quarter" idx="10"/>
          </p:nvPr>
        </p:nvSpPr>
        <p:spPr/>
        <p:txBody>
          <a:bodyPr/>
          <a:lstStyle/>
          <a:p>
            <a:pPr>
              <a:defRPr/>
            </a:pPr>
            <a:fld id="{CE462BF5-B292-445F-9059-B1C70D87CB88}" type="slidenum">
              <a:rPr lang="en-US" smtClean="0"/>
              <a:pPr>
                <a:defRPr/>
              </a:pPr>
              <a:t>5</a:t>
            </a:fld>
            <a:endParaRPr lang="en-US" dirty="0"/>
          </a:p>
        </p:txBody>
      </p:sp>
      <p:sp>
        <p:nvSpPr>
          <p:cNvPr id="5" name="Notes Placeholder 4"/>
          <p:cNvSpPr>
            <a:spLocks noGrp="1"/>
          </p:cNvSpPr>
          <p:nvPr>
            <p:ph type="body" sz="quarter" idx="11"/>
          </p:nvPr>
        </p:nvSpPr>
        <p:spPr/>
        <p:txBody>
          <a:bodyPr>
            <a:normAutofit/>
          </a:bodyPr>
          <a:lstStyle/>
          <a:p>
            <a:r>
              <a:rPr lang="en-US" dirty="0" smtClean="0"/>
              <a:t>The “who we are” slide</a:t>
            </a:r>
            <a:endParaRPr lang="en-US" dirty="0"/>
          </a:p>
        </p:txBody>
      </p:sp>
    </p:spTree>
    <p:extLst>
      <p:ext uri="{BB962C8B-B14F-4D97-AF65-F5344CB8AC3E}">
        <p14:creationId xmlns:p14="http://schemas.microsoft.com/office/powerpoint/2010/main" val="35453032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54</a:t>
            </a:fld>
            <a:endParaRPr lang="en-US" dirty="0"/>
          </a:p>
        </p:txBody>
      </p:sp>
    </p:spTree>
    <p:extLst>
      <p:ext uri="{BB962C8B-B14F-4D97-AF65-F5344CB8AC3E}">
        <p14:creationId xmlns:p14="http://schemas.microsoft.com/office/powerpoint/2010/main" val="316170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55</a:t>
            </a:fld>
            <a:endParaRPr lang="en-US" dirty="0"/>
          </a:p>
        </p:txBody>
      </p:sp>
    </p:spTree>
    <p:extLst>
      <p:ext uri="{BB962C8B-B14F-4D97-AF65-F5344CB8AC3E}">
        <p14:creationId xmlns:p14="http://schemas.microsoft.com/office/powerpoint/2010/main" val="2535442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56</a:t>
            </a:fld>
            <a:endParaRPr lang="en-US" dirty="0"/>
          </a:p>
        </p:txBody>
      </p:sp>
    </p:spTree>
    <p:extLst>
      <p:ext uri="{BB962C8B-B14F-4D97-AF65-F5344CB8AC3E}">
        <p14:creationId xmlns:p14="http://schemas.microsoft.com/office/powerpoint/2010/main" val="19161921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57</a:t>
            </a:fld>
            <a:endParaRPr lang="en-US" dirty="0"/>
          </a:p>
        </p:txBody>
      </p:sp>
    </p:spTree>
    <p:extLst>
      <p:ext uri="{BB962C8B-B14F-4D97-AF65-F5344CB8AC3E}">
        <p14:creationId xmlns:p14="http://schemas.microsoft.com/office/powerpoint/2010/main" val="347970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58</a:t>
            </a:fld>
            <a:endParaRPr lang="en-US" dirty="0"/>
          </a:p>
        </p:txBody>
      </p:sp>
    </p:spTree>
    <p:extLst>
      <p:ext uri="{BB962C8B-B14F-4D97-AF65-F5344CB8AC3E}">
        <p14:creationId xmlns:p14="http://schemas.microsoft.com/office/powerpoint/2010/main" val="36813800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59</a:t>
            </a:fld>
            <a:endParaRPr lang="en-US" dirty="0"/>
          </a:p>
        </p:txBody>
      </p:sp>
    </p:spTree>
    <p:extLst>
      <p:ext uri="{BB962C8B-B14F-4D97-AF65-F5344CB8AC3E}">
        <p14:creationId xmlns:p14="http://schemas.microsoft.com/office/powerpoint/2010/main" val="22504574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62</a:t>
            </a:fld>
            <a:endParaRPr lang="en-US" dirty="0"/>
          </a:p>
        </p:txBody>
      </p:sp>
    </p:spTree>
    <p:extLst>
      <p:ext uri="{BB962C8B-B14F-4D97-AF65-F5344CB8AC3E}">
        <p14:creationId xmlns:p14="http://schemas.microsoft.com/office/powerpoint/2010/main" val="28032516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8405F7-6A56-44BE-8F16-AB63EFBCA136}" type="slidenum">
              <a:rPr lang="en-US" smtClean="0"/>
              <a:pPr/>
              <a:t>63</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Peer comparison – do not show data</a:t>
            </a:r>
            <a:r>
              <a:rPr lang="en-US" baseline="0" dirty="0" smtClean="0"/>
              <a:t> tag.</a:t>
            </a:r>
          </a:p>
          <a:p>
            <a:pPr eaLnBrk="1" hangingPunct="1"/>
            <a:r>
              <a:rPr lang="en-US" baseline="0" dirty="0" smtClean="0"/>
              <a:t>CBS peer data does not include physician specialty, and may encompass different dates.</a:t>
            </a:r>
            <a:endParaRPr lang="en-US" dirty="0" smtClean="0"/>
          </a:p>
          <a:p>
            <a:pPr eaLnBrk="1" hangingPunct="1"/>
            <a:endParaRPr lang="en-US" dirty="0" smtClean="0"/>
          </a:p>
        </p:txBody>
      </p:sp>
    </p:spTree>
    <p:extLst>
      <p:ext uri="{BB962C8B-B14F-4D97-AF65-F5344CB8AC3E}">
        <p14:creationId xmlns:p14="http://schemas.microsoft.com/office/powerpoint/2010/main" val="93843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64</a:t>
            </a:fld>
            <a:endParaRPr lang="en-US" dirty="0"/>
          </a:p>
        </p:txBody>
      </p:sp>
    </p:spTree>
    <p:extLst>
      <p:ext uri="{BB962C8B-B14F-4D97-AF65-F5344CB8AC3E}">
        <p14:creationId xmlns:p14="http://schemas.microsoft.com/office/powerpoint/2010/main" val="32426703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65</a:t>
            </a:fld>
            <a:endParaRPr lang="en-US" dirty="0"/>
          </a:p>
        </p:txBody>
      </p:sp>
    </p:spTree>
    <p:extLst>
      <p:ext uri="{BB962C8B-B14F-4D97-AF65-F5344CB8AC3E}">
        <p14:creationId xmlns:p14="http://schemas.microsoft.com/office/powerpoint/2010/main" val="260338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D6AF78E-47C6-4448-BFC2-33CA4F398BE0}" type="slidenum">
              <a:rPr lang="en-US" smtClean="0">
                <a:latin typeface="Arial" pitchFamily="34" charset="0"/>
              </a:rPr>
              <a:pPr/>
              <a:t>6</a:t>
            </a:fld>
            <a:endParaRPr lang="en-US" dirty="0"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Notes Placeholder 4"/>
          <p:cNvSpPr>
            <a:spLocks noGrp="1"/>
          </p:cNvSpPr>
          <p:nvPr>
            <p:ph type="body" sz="quarter" idx="10"/>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6897821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66</a:t>
            </a:fld>
            <a:endParaRPr lang="en-US" dirty="0"/>
          </a:p>
        </p:txBody>
      </p:sp>
    </p:spTree>
    <p:extLst>
      <p:ext uri="{BB962C8B-B14F-4D97-AF65-F5344CB8AC3E}">
        <p14:creationId xmlns:p14="http://schemas.microsoft.com/office/powerpoint/2010/main" val="17657212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67</a:t>
            </a:fld>
            <a:endParaRPr lang="en-US" dirty="0"/>
          </a:p>
        </p:txBody>
      </p:sp>
    </p:spTree>
    <p:extLst>
      <p:ext uri="{BB962C8B-B14F-4D97-AF65-F5344CB8AC3E}">
        <p14:creationId xmlns:p14="http://schemas.microsoft.com/office/powerpoint/2010/main" val="2737764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68</a:t>
            </a:fld>
            <a:endParaRPr lang="en-US" dirty="0"/>
          </a:p>
        </p:txBody>
      </p:sp>
    </p:spTree>
    <p:extLst>
      <p:ext uri="{BB962C8B-B14F-4D97-AF65-F5344CB8AC3E}">
        <p14:creationId xmlns:p14="http://schemas.microsoft.com/office/powerpoint/2010/main" val="1031303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69</a:t>
            </a:fld>
            <a:endParaRPr lang="en-US" dirty="0"/>
          </a:p>
        </p:txBody>
      </p:sp>
    </p:spTree>
    <p:extLst>
      <p:ext uri="{BB962C8B-B14F-4D97-AF65-F5344CB8AC3E}">
        <p14:creationId xmlns:p14="http://schemas.microsoft.com/office/powerpoint/2010/main" val="22452955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70</a:t>
            </a:fld>
            <a:endParaRPr lang="en-US" dirty="0"/>
          </a:p>
        </p:txBody>
      </p:sp>
    </p:spTree>
    <p:extLst>
      <p:ext uri="{BB962C8B-B14F-4D97-AF65-F5344CB8AC3E}">
        <p14:creationId xmlns:p14="http://schemas.microsoft.com/office/powerpoint/2010/main" val="40869081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71</a:t>
            </a:fld>
            <a:endParaRPr lang="en-US" dirty="0"/>
          </a:p>
        </p:txBody>
      </p:sp>
    </p:spTree>
    <p:extLst>
      <p:ext uri="{BB962C8B-B14F-4D97-AF65-F5344CB8AC3E}">
        <p14:creationId xmlns:p14="http://schemas.microsoft.com/office/powerpoint/2010/main" val="34244127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72</a:t>
            </a:fld>
            <a:endParaRPr lang="en-US" dirty="0"/>
          </a:p>
        </p:txBody>
      </p:sp>
    </p:spTree>
    <p:extLst>
      <p:ext uri="{BB962C8B-B14F-4D97-AF65-F5344CB8AC3E}">
        <p14:creationId xmlns:p14="http://schemas.microsoft.com/office/powerpoint/2010/main" val="33690631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73</a:t>
            </a:fld>
            <a:endParaRPr lang="en-US" dirty="0"/>
          </a:p>
        </p:txBody>
      </p:sp>
    </p:spTree>
    <p:extLst>
      <p:ext uri="{BB962C8B-B14F-4D97-AF65-F5344CB8AC3E}">
        <p14:creationId xmlns:p14="http://schemas.microsoft.com/office/powerpoint/2010/main" val="16042275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74</a:t>
            </a:fld>
            <a:endParaRPr lang="en-US" dirty="0"/>
          </a:p>
        </p:txBody>
      </p:sp>
    </p:spTree>
    <p:extLst>
      <p:ext uri="{BB962C8B-B14F-4D97-AF65-F5344CB8AC3E}">
        <p14:creationId xmlns:p14="http://schemas.microsoft.com/office/powerpoint/2010/main" val="40160675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75</a:t>
            </a:fld>
            <a:endParaRPr lang="en-US" dirty="0"/>
          </a:p>
        </p:txBody>
      </p:sp>
    </p:spTree>
    <p:extLst>
      <p:ext uri="{BB962C8B-B14F-4D97-AF65-F5344CB8AC3E}">
        <p14:creationId xmlns:p14="http://schemas.microsoft.com/office/powerpoint/2010/main" val="101703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dirty="0" smtClean="0"/>
          </a:p>
          <a:p>
            <a:pPr eaLnBrk="1" hangingPunct="1"/>
            <a:endParaRPr lang="en-US" dirty="0" smtClean="0"/>
          </a:p>
        </p:txBody>
      </p:sp>
      <p:sp>
        <p:nvSpPr>
          <p:cNvPr id="86020" name="Slide Number Placeholder 3"/>
          <p:cNvSpPr>
            <a:spLocks noGrp="1"/>
          </p:cNvSpPr>
          <p:nvPr>
            <p:ph type="sldNum" sz="quarter" idx="5"/>
          </p:nvPr>
        </p:nvSpPr>
        <p:spPr>
          <a:noFill/>
        </p:spPr>
        <p:txBody>
          <a:bodyPr/>
          <a:lstStyle/>
          <a:p>
            <a:pPr defTabSz="922131"/>
            <a:fld id="{70744127-946F-4FAA-84F4-3B8C58F218EB}" type="slidenum">
              <a:rPr lang="en-US" smtClean="0"/>
              <a:pPr defTabSz="922131"/>
              <a:t>7</a:t>
            </a:fld>
            <a:endParaRPr lang="en-US" dirty="0" smtClean="0"/>
          </a:p>
        </p:txBody>
      </p:sp>
    </p:spTree>
    <p:extLst>
      <p:ext uri="{BB962C8B-B14F-4D97-AF65-F5344CB8AC3E}">
        <p14:creationId xmlns:p14="http://schemas.microsoft.com/office/powerpoint/2010/main" val="27558935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76</a:t>
            </a:fld>
            <a:endParaRPr lang="en-US" dirty="0"/>
          </a:p>
        </p:txBody>
      </p:sp>
    </p:spTree>
    <p:extLst>
      <p:ext uri="{BB962C8B-B14F-4D97-AF65-F5344CB8AC3E}">
        <p14:creationId xmlns:p14="http://schemas.microsoft.com/office/powerpoint/2010/main" val="40225735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79</a:t>
            </a:fld>
            <a:endParaRPr lang="en-US" dirty="0"/>
          </a:p>
        </p:txBody>
      </p:sp>
    </p:spTree>
    <p:extLst>
      <p:ext uri="{BB962C8B-B14F-4D97-AF65-F5344CB8AC3E}">
        <p14:creationId xmlns:p14="http://schemas.microsoft.com/office/powerpoint/2010/main" val="32936233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8405F7-6A56-44BE-8F16-AB63EFBCA136}" type="slidenum">
              <a:rPr lang="en-US" smtClean="0"/>
              <a:pPr/>
              <a:t>80</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Peer comparison – do not show data</a:t>
            </a:r>
            <a:r>
              <a:rPr lang="en-US" baseline="0" dirty="0" smtClean="0"/>
              <a:t> tag.</a:t>
            </a:r>
          </a:p>
          <a:p>
            <a:pPr eaLnBrk="1" hangingPunct="1"/>
            <a:r>
              <a:rPr lang="en-US" baseline="0" dirty="0" smtClean="0"/>
              <a:t>CBS peer data does not include physician specialty, and may encompass different dates.</a:t>
            </a:r>
            <a:endParaRPr lang="en-US" dirty="0" smtClean="0"/>
          </a:p>
          <a:p>
            <a:pPr eaLnBrk="1" hangingPunct="1"/>
            <a:endParaRPr lang="en-US" dirty="0" smtClean="0"/>
          </a:p>
        </p:txBody>
      </p:sp>
    </p:spTree>
    <p:extLst>
      <p:ext uri="{BB962C8B-B14F-4D97-AF65-F5344CB8AC3E}">
        <p14:creationId xmlns:p14="http://schemas.microsoft.com/office/powerpoint/2010/main" val="24633211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81</a:t>
            </a:fld>
            <a:endParaRPr lang="en-US" dirty="0"/>
          </a:p>
        </p:txBody>
      </p:sp>
    </p:spTree>
    <p:extLst>
      <p:ext uri="{BB962C8B-B14F-4D97-AF65-F5344CB8AC3E}">
        <p14:creationId xmlns:p14="http://schemas.microsoft.com/office/powerpoint/2010/main" val="23911928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82</a:t>
            </a:fld>
            <a:endParaRPr lang="en-US" dirty="0"/>
          </a:p>
        </p:txBody>
      </p:sp>
    </p:spTree>
    <p:extLst>
      <p:ext uri="{BB962C8B-B14F-4D97-AF65-F5344CB8AC3E}">
        <p14:creationId xmlns:p14="http://schemas.microsoft.com/office/powerpoint/2010/main" val="15454926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83</a:t>
            </a:fld>
            <a:endParaRPr lang="en-US" dirty="0"/>
          </a:p>
        </p:txBody>
      </p:sp>
    </p:spTree>
    <p:extLst>
      <p:ext uri="{BB962C8B-B14F-4D97-AF65-F5344CB8AC3E}">
        <p14:creationId xmlns:p14="http://schemas.microsoft.com/office/powerpoint/2010/main" val="29980929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84</a:t>
            </a:fld>
            <a:endParaRPr lang="en-US" dirty="0"/>
          </a:p>
        </p:txBody>
      </p:sp>
    </p:spTree>
    <p:extLst>
      <p:ext uri="{BB962C8B-B14F-4D97-AF65-F5344CB8AC3E}">
        <p14:creationId xmlns:p14="http://schemas.microsoft.com/office/powerpoint/2010/main" val="37227855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85</a:t>
            </a:fld>
            <a:endParaRPr lang="en-US" dirty="0"/>
          </a:p>
        </p:txBody>
      </p:sp>
    </p:spTree>
    <p:extLst>
      <p:ext uri="{BB962C8B-B14F-4D97-AF65-F5344CB8AC3E}">
        <p14:creationId xmlns:p14="http://schemas.microsoft.com/office/powerpoint/2010/main" val="36107026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86</a:t>
            </a:fld>
            <a:endParaRPr lang="en-US" dirty="0"/>
          </a:p>
        </p:txBody>
      </p:sp>
    </p:spTree>
    <p:extLst>
      <p:ext uri="{BB962C8B-B14F-4D97-AF65-F5344CB8AC3E}">
        <p14:creationId xmlns:p14="http://schemas.microsoft.com/office/powerpoint/2010/main" val="38816727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87</a:t>
            </a:fld>
            <a:endParaRPr lang="en-US" dirty="0"/>
          </a:p>
        </p:txBody>
      </p:sp>
    </p:spTree>
    <p:extLst>
      <p:ext uri="{BB962C8B-B14F-4D97-AF65-F5344CB8AC3E}">
        <p14:creationId xmlns:p14="http://schemas.microsoft.com/office/powerpoint/2010/main" val="23474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462BF5-B292-445F-9059-B1C70D87CB88}" type="slidenum">
              <a:rPr lang="en-US" smtClean="0"/>
              <a:pPr>
                <a:defRPr/>
              </a:pPr>
              <a:t>8</a:t>
            </a:fld>
            <a:endParaRPr lang="en-US" dirty="0"/>
          </a:p>
        </p:txBody>
      </p:sp>
    </p:spTree>
    <p:extLst>
      <p:ext uri="{BB962C8B-B14F-4D97-AF65-F5344CB8AC3E}">
        <p14:creationId xmlns:p14="http://schemas.microsoft.com/office/powerpoint/2010/main" val="30671893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88</a:t>
            </a:fld>
            <a:endParaRPr lang="en-US" dirty="0"/>
          </a:p>
        </p:txBody>
      </p:sp>
    </p:spTree>
    <p:extLst>
      <p:ext uri="{BB962C8B-B14F-4D97-AF65-F5344CB8AC3E}">
        <p14:creationId xmlns:p14="http://schemas.microsoft.com/office/powerpoint/2010/main" val="4772795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89</a:t>
            </a:fld>
            <a:endParaRPr lang="en-US" dirty="0"/>
          </a:p>
        </p:txBody>
      </p:sp>
    </p:spTree>
    <p:extLst>
      <p:ext uri="{BB962C8B-B14F-4D97-AF65-F5344CB8AC3E}">
        <p14:creationId xmlns:p14="http://schemas.microsoft.com/office/powerpoint/2010/main" val="37894119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90</a:t>
            </a:fld>
            <a:endParaRPr lang="en-US" dirty="0"/>
          </a:p>
        </p:txBody>
      </p:sp>
    </p:spTree>
    <p:extLst>
      <p:ext uri="{BB962C8B-B14F-4D97-AF65-F5344CB8AC3E}">
        <p14:creationId xmlns:p14="http://schemas.microsoft.com/office/powerpoint/2010/main" val="22548264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91</a:t>
            </a:fld>
            <a:endParaRPr lang="en-US" dirty="0"/>
          </a:p>
        </p:txBody>
      </p:sp>
    </p:spTree>
    <p:extLst>
      <p:ext uri="{BB962C8B-B14F-4D97-AF65-F5344CB8AC3E}">
        <p14:creationId xmlns:p14="http://schemas.microsoft.com/office/powerpoint/2010/main" val="5165147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92</a:t>
            </a:fld>
            <a:endParaRPr lang="en-US" dirty="0"/>
          </a:p>
        </p:txBody>
      </p:sp>
    </p:spTree>
    <p:extLst>
      <p:ext uri="{BB962C8B-B14F-4D97-AF65-F5344CB8AC3E}">
        <p14:creationId xmlns:p14="http://schemas.microsoft.com/office/powerpoint/2010/main" val="41907048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93</a:t>
            </a:fld>
            <a:endParaRPr lang="en-US" dirty="0"/>
          </a:p>
        </p:txBody>
      </p:sp>
    </p:spTree>
    <p:extLst>
      <p:ext uri="{BB962C8B-B14F-4D97-AF65-F5344CB8AC3E}">
        <p14:creationId xmlns:p14="http://schemas.microsoft.com/office/powerpoint/2010/main" val="33065181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96</a:t>
            </a:fld>
            <a:endParaRPr lang="en-US" dirty="0"/>
          </a:p>
        </p:txBody>
      </p:sp>
    </p:spTree>
    <p:extLst>
      <p:ext uri="{BB962C8B-B14F-4D97-AF65-F5344CB8AC3E}">
        <p14:creationId xmlns:p14="http://schemas.microsoft.com/office/powerpoint/2010/main" val="14378085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8405F7-6A56-44BE-8F16-AB63EFBCA136}" type="slidenum">
              <a:rPr lang="en-US" smtClean="0"/>
              <a:pPr/>
              <a:t>97</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Peer comparison – do not show data</a:t>
            </a:r>
            <a:r>
              <a:rPr lang="en-US" baseline="0" dirty="0" smtClean="0"/>
              <a:t> tag.</a:t>
            </a:r>
          </a:p>
          <a:p>
            <a:pPr eaLnBrk="1" hangingPunct="1"/>
            <a:r>
              <a:rPr lang="en-US" baseline="0" dirty="0" smtClean="0"/>
              <a:t>CBS peer data does not include physician specialty, and may encompass different dates.</a:t>
            </a:r>
            <a:endParaRPr lang="en-US" dirty="0" smtClean="0"/>
          </a:p>
          <a:p>
            <a:pPr eaLnBrk="1" hangingPunct="1"/>
            <a:endParaRPr lang="en-US" dirty="0" smtClean="0"/>
          </a:p>
        </p:txBody>
      </p:sp>
    </p:spTree>
    <p:extLst>
      <p:ext uri="{BB962C8B-B14F-4D97-AF65-F5344CB8AC3E}">
        <p14:creationId xmlns:p14="http://schemas.microsoft.com/office/powerpoint/2010/main" val="17756841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98</a:t>
            </a:fld>
            <a:endParaRPr lang="en-US" dirty="0"/>
          </a:p>
        </p:txBody>
      </p:sp>
    </p:spTree>
    <p:extLst>
      <p:ext uri="{BB962C8B-B14F-4D97-AF65-F5344CB8AC3E}">
        <p14:creationId xmlns:p14="http://schemas.microsoft.com/office/powerpoint/2010/main" val="23801408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99</a:t>
            </a:fld>
            <a:endParaRPr lang="en-US" dirty="0"/>
          </a:p>
        </p:txBody>
      </p:sp>
    </p:spTree>
    <p:extLst>
      <p:ext uri="{BB962C8B-B14F-4D97-AF65-F5344CB8AC3E}">
        <p14:creationId xmlns:p14="http://schemas.microsoft.com/office/powerpoint/2010/main" val="8599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287F703-4DE5-49B4-BFF8-5176BCA87942}" type="slidenum">
              <a:rPr lang="en-US" smtClean="0"/>
              <a:pPr/>
              <a:t>9</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53761" y="4381143"/>
            <a:ext cx="5245684" cy="4150556"/>
          </a:xfrm>
          <a:noFill/>
          <a:ln/>
        </p:spPr>
        <p:txBody>
          <a:bodyPr/>
          <a:lstStyle/>
          <a:p>
            <a:pPr eaLnBrk="1" hangingPunct="1"/>
            <a:endParaRPr lang="en-US" dirty="0" smtClean="0"/>
          </a:p>
        </p:txBody>
      </p:sp>
    </p:spTree>
    <p:extLst>
      <p:ext uri="{BB962C8B-B14F-4D97-AF65-F5344CB8AC3E}">
        <p14:creationId xmlns:p14="http://schemas.microsoft.com/office/powerpoint/2010/main" val="177485378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100</a:t>
            </a:fld>
            <a:endParaRPr lang="en-US" dirty="0"/>
          </a:p>
        </p:txBody>
      </p:sp>
    </p:spTree>
    <p:extLst>
      <p:ext uri="{BB962C8B-B14F-4D97-AF65-F5344CB8AC3E}">
        <p14:creationId xmlns:p14="http://schemas.microsoft.com/office/powerpoint/2010/main" val="18198124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101</a:t>
            </a:fld>
            <a:endParaRPr lang="en-US" dirty="0"/>
          </a:p>
        </p:txBody>
      </p:sp>
    </p:spTree>
    <p:extLst>
      <p:ext uri="{BB962C8B-B14F-4D97-AF65-F5344CB8AC3E}">
        <p14:creationId xmlns:p14="http://schemas.microsoft.com/office/powerpoint/2010/main" val="35624976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102</a:t>
            </a:fld>
            <a:endParaRPr lang="en-US" dirty="0"/>
          </a:p>
        </p:txBody>
      </p:sp>
    </p:spTree>
    <p:extLst>
      <p:ext uri="{BB962C8B-B14F-4D97-AF65-F5344CB8AC3E}">
        <p14:creationId xmlns:p14="http://schemas.microsoft.com/office/powerpoint/2010/main" val="30951827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103</a:t>
            </a:fld>
            <a:endParaRPr lang="en-US" dirty="0"/>
          </a:p>
        </p:txBody>
      </p:sp>
    </p:spTree>
    <p:extLst>
      <p:ext uri="{BB962C8B-B14F-4D97-AF65-F5344CB8AC3E}">
        <p14:creationId xmlns:p14="http://schemas.microsoft.com/office/powerpoint/2010/main" val="42919614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104</a:t>
            </a:fld>
            <a:endParaRPr lang="en-US" dirty="0"/>
          </a:p>
        </p:txBody>
      </p:sp>
    </p:spTree>
    <p:extLst>
      <p:ext uri="{BB962C8B-B14F-4D97-AF65-F5344CB8AC3E}">
        <p14:creationId xmlns:p14="http://schemas.microsoft.com/office/powerpoint/2010/main" val="29278330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105</a:t>
            </a:fld>
            <a:endParaRPr lang="en-US" dirty="0"/>
          </a:p>
        </p:txBody>
      </p:sp>
    </p:spTree>
    <p:extLst>
      <p:ext uri="{BB962C8B-B14F-4D97-AF65-F5344CB8AC3E}">
        <p14:creationId xmlns:p14="http://schemas.microsoft.com/office/powerpoint/2010/main" val="14524892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106</a:t>
            </a:fld>
            <a:endParaRPr lang="en-US" dirty="0"/>
          </a:p>
        </p:txBody>
      </p:sp>
    </p:spTree>
    <p:extLst>
      <p:ext uri="{BB962C8B-B14F-4D97-AF65-F5344CB8AC3E}">
        <p14:creationId xmlns:p14="http://schemas.microsoft.com/office/powerpoint/2010/main" val="40677498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107</a:t>
            </a:fld>
            <a:endParaRPr lang="en-US" dirty="0"/>
          </a:p>
        </p:txBody>
      </p:sp>
    </p:spTree>
    <p:extLst>
      <p:ext uri="{BB962C8B-B14F-4D97-AF65-F5344CB8AC3E}">
        <p14:creationId xmlns:p14="http://schemas.microsoft.com/office/powerpoint/2010/main" val="30341067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108</a:t>
            </a:fld>
            <a:endParaRPr lang="en-US" dirty="0"/>
          </a:p>
        </p:txBody>
      </p:sp>
    </p:spTree>
    <p:extLst>
      <p:ext uri="{BB962C8B-B14F-4D97-AF65-F5344CB8AC3E}">
        <p14:creationId xmlns:p14="http://schemas.microsoft.com/office/powerpoint/2010/main" val="24500096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C560D-F8B5-450A-9CCE-76DD9F6D95A2}" type="slidenum">
              <a:rPr lang="en-US" smtClean="0"/>
              <a:t>109</a:t>
            </a:fld>
            <a:endParaRPr lang="en-US" dirty="0"/>
          </a:p>
        </p:txBody>
      </p:sp>
    </p:spTree>
    <p:extLst>
      <p:ext uri="{BB962C8B-B14F-4D97-AF65-F5344CB8AC3E}">
        <p14:creationId xmlns:p14="http://schemas.microsoft.com/office/powerpoint/2010/main" val="66580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for CRICO">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5" name="Rectangle 1"/>
          <p:cNvSpPr>
            <a:spLocks/>
          </p:cNvSpPr>
          <p:nvPr/>
        </p:nvSpPr>
        <p:spPr bwMode="auto">
          <a:xfrm>
            <a:off x="304800" y="257770"/>
            <a:ext cx="8581430" cy="6295430"/>
          </a:xfrm>
          <a:prstGeom prst="rect">
            <a:avLst/>
          </a:prstGeom>
          <a:solidFill>
            <a:srgbClr val="007A87"/>
          </a:solidFill>
          <a:ln w="139700" cap="flat">
            <a:noFill/>
            <a:miter lim="800000"/>
            <a:headEnd type="none" w="med" len="med"/>
            <a:tailEnd type="none" w="med" len="med"/>
          </a:ln>
        </p:spPr>
        <p:txBody>
          <a:bodyPr lIns="0" tIns="0" rIns="0" bIns="0"/>
          <a:lstStyle/>
          <a:p>
            <a:pPr algn="ctr" eaLnBrk="1" hangingPunct="1"/>
            <a:endParaRPr lang="en-US" sz="3000" dirty="0" smtClean="0">
              <a:solidFill>
                <a:srgbClr val="FFFFFF"/>
              </a:solidFill>
              <a:latin typeface="Gill Sans" charset="0"/>
              <a:sym typeface="Gill Sans" charset="0"/>
            </a:endParaRPr>
          </a:p>
        </p:txBody>
      </p:sp>
      <p:cxnSp>
        <p:nvCxnSpPr>
          <p:cNvPr id="13" name="Straight Connector 12"/>
          <p:cNvCxnSpPr/>
          <p:nvPr/>
        </p:nvCxnSpPr>
        <p:spPr bwMode="auto">
          <a:xfrm>
            <a:off x="838200" y="2438400"/>
            <a:ext cx="7315200" cy="1588"/>
          </a:xfrm>
          <a:prstGeom prst="line">
            <a:avLst/>
          </a:prstGeom>
          <a:blipFill dpi="0" rotWithShape="0">
            <a:blip r:embed="rId2" cstate="print"/>
            <a:srcRect/>
            <a:tile tx="0" ty="0" sx="100000" sy="100000" flip="none" algn="tl"/>
          </a:blipFill>
          <a:ln w="6350" cap="flat" cmpd="sng" algn="ctr">
            <a:solidFill>
              <a:srgbClr val="FFFFFF"/>
            </a:solidFill>
            <a:prstDash val="solid"/>
            <a:round/>
            <a:headEnd type="none" w="med" len="med"/>
            <a:tailEnd type="none" w="med" len="med"/>
          </a:ln>
          <a:effectLst/>
        </p:spPr>
      </p:cxnSp>
      <p:cxnSp>
        <p:nvCxnSpPr>
          <p:cNvPr id="14" name="Straight Connector 13"/>
          <p:cNvCxnSpPr/>
          <p:nvPr/>
        </p:nvCxnSpPr>
        <p:spPr bwMode="auto">
          <a:xfrm>
            <a:off x="838200" y="4419600"/>
            <a:ext cx="7315200" cy="1588"/>
          </a:xfrm>
          <a:prstGeom prst="line">
            <a:avLst/>
          </a:prstGeom>
          <a:blipFill dpi="0" rotWithShape="0">
            <a:blip r:embed="rId2" cstate="print"/>
            <a:srcRect/>
            <a:tile tx="0" ty="0" sx="100000" sy="100000" flip="none" algn="tl"/>
          </a:blipFill>
          <a:ln w="6350" cap="flat" cmpd="sng" algn="ctr">
            <a:solidFill>
              <a:srgbClr val="FFFFFF"/>
            </a:solidFill>
            <a:prstDash val="solid"/>
            <a:round/>
            <a:headEnd type="none" w="med" len="med"/>
            <a:tailEnd type="none" w="med" len="med"/>
          </a:ln>
          <a:effectLst/>
        </p:spPr>
      </p:cxnSp>
      <p:sp>
        <p:nvSpPr>
          <p:cNvPr id="2" name="Title 1"/>
          <p:cNvSpPr>
            <a:spLocks noGrp="1"/>
          </p:cNvSpPr>
          <p:nvPr>
            <p:ph type="ctrTitle"/>
          </p:nvPr>
        </p:nvSpPr>
        <p:spPr>
          <a:xfrm>
            <a:off x="899593" y="2636912"/>
            <a:ext cx="7236804" cy="864095"/>
          </a:xfrm>
          <a:prstGeom prst="rect">
            <a:avLst/>
          </a:prstGeom>
        </p:spPr>
        <p:txBody>
          <a:bodyPr/>
          <a:lstStyle>
            <a:lvl1pPr>
              <a:defRPr sz="40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99592" y="3573016"/>
            <a:ext cx="7236804" cy="720080"/>
          </a:xfrm>
        </p:spPr>
        <p:txBody>
          <a:bodyPr/>
          <a:lstStyle>
            <a:lvl1pPr marL="0" indent="0" algn="l">
              <a:buNone/>
              <a:defRPr>
                <a:solidFill>
                  <a:srgbClr val="FFFFFF"/>
                </a:solidFill>
                <a:latin typeface="+mj-lt"/>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smtClean="0"/>
              <a:t>Click to edit Master subtitle style</a:t>
            </a:r>
            <a:endParaRPr lang="en-US" dirty="0"/>
          </a:p>
        </p:txBody>
      </p:sp>
      <p:sp>
        <p:nvSpPr>
          <p:cNvPr id="18" name="Text Placeholder 17"/>
          <p:cNvSpPr>
            <a:spLocks noGrp="1"/>
          </p:cNvSpPr>
          <p:nvPr>
            <p:ph type="body" sz="quarter" idx="11" hasCustomPrompt="1"/>
          </p:nvPr>
        </p:nvSpPr>
        <p:spPr>
          <a:xfrm>
            <a:off x="899604" y="4545124"/>
            <a:ext cx="7200788" cy="720725"/>
          </a:xfrm>
        </p:spPr>
        <p:txBody>
          <a:bodyPr/>
          <a:lstStyle>
            <a:lvl1pPr marL="0" indent="0">
              <a:buNone/>
              <a:defRPr sz="1800" i="1" baseline="0">
                <a:solidFill>
                  <a:srgbClr val="FFFFFF"/>
                </a:solidFill>
                <a:latin typeface="+mj-lt"/>
              </a:defRPr>
            </a:lvl1pPr>
          </a:lstStyle>
          <a:p>
            <a:pPr lvl="0"/>
            <a:r>
              <a:rPr lang="en-US" dirty="0" smtClean="0"/>
              <a:t>Click to edit Master subtitle 2 styles</a:t>
            </a:r>
          </a:p>
        </p:txBody>
      </p:sp>
      <p:pic>
        <p:nvPicPr>
          <p:cNvPr id="10" name="Picture 9" descr="CRICO_TAGLINE_KO_RGB.tif"/>
          <p:cNvPicPr>
            <a:picLocks noChangeAspect="1"/>
          </p:cNvPicPr>
          <p:nvPr/>
        </p:nvPicPr>
        <p:blipFill>
          <a:blip r:embed="rId3" cstate="print"/>
          <a:stretch>
            <a:fillRect/>
          </a:stretch>
        </p:blipFill>
        <p:spPr>
          <a:xfrm>
            <a:off x="899885" y="780107"/>
            <a:ext cx="2880000" cy="457200"/>
          </a:xfrm>
          <a:prstGeom prst="rect">
            <a:avLst/>
          </a:prstGeom>
        </p:spPr>
      </p:pic>
      <p:sp>
        <p:nvSpPr>
          <p:cNvPr id="11"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48871792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lgn="l">
              <a:defRPr/>
            </a:lvl1pPr>
          </a:lstStyle>
          <a:p>
            <a:fld id="{7ED29274-437D-49F0-ADD6-93326A9EC50C}" type="slidenum">
              <a:rPr lang="en-US" smtClean="0"/>
              <a:t>‹#›</a:t>
            </a:fld>
            <a:endParaRPr lang="en-US" dirty="0"/>
          </a:p>
        </p:txBody>
      </p:sp>
      <p:sp>
        <p:nvSpPr>
          <p:cNvPr id="4" name="Text Placeholder 7"/>
          <p:cNvSpPr>
            <a:spLocks noGrp="1"/>
          </p:cNvSpPr>
          <p:nvPr>
            <p:ph type="body" sz="quarter" idx="11" hasCustomPrompt="1"/>
          </p:nvPr>
        </p:nvSpPr>
        <p:spPr>
          <a:xfrm>
            <a:off x="899592" y="1520788"/>
            <a:ext cx="7344816" cy="396044"/>
          </a:xfrm>
        </p:spPr>
        <p:txBody>
          <a:bodyPr/>
          <a:lstStyle>
            <a:lvl1pPr marL="0" indent="0">
              <a:buNone/>
              <a:defRPr sz="1800">
                <a:solidFill>
                  <a:schemeClr val="accent6"/>
                </a:solidFill>
                <a:latin typeface="+mj-lt"/>
              </a:defRPr>
            </a:lvl1pPr>
          </a:lstStyle>
          <a:p>
            <a:pPr lvl="0"/>
            <a:r>
              <a:rPr lang="en-US" dirty="0" smtClean="0"/>
              <a:t>Click to edit Master subhead styles</a:t>
            </a:r>
          </a:p>
        </p:txBody>
      </p:sp>
      <p:sp>
        <p:nvSpPr>
          <p:cNvPr id="5" name="Text Placeholder 10"/>
          <p:cNvSpPr>
            <a:spLocks noGrp="1"/>
          </p:cNvSpPr>
          <p:nvPr>
            <p:ph type="body" sz="quarter" idx="12" hasCustomPrompt="1"/>
          </p:nvPr>
        </p:nvSpPr>
        <p:spPr>
          <a:xfrm>
            <a:off x="899592" y="6165304"/>
            <a:ext cx="7345363" cy="250825"/>
          </a:xfrm>
        </p:spPr>
        <p:txBody>
          <a:bodyPr anchor="b" anchorCtr="0"/>
          <a:lstStyle>
            <a:lvl1pPr marL="0" indent="0">
              <a:buNone/>
              <a:defRPr sz="1000"/>
            </a:lvl1pPr>
          </a:lstStyle>
          <a:p>
            <a:pPr lvl="0"/>
            <a:r>
              <a:rPr lang="en-US" dirty="0" smtClean="0"/>
              <a:t>Click to edit Master footnote styles</a:t>
            </a:r>
          </a:p>
        </p:txBody>
      </p:sp>
      <p:sp>
        <p:nvSpPr>
          <p:cNvPr id="7"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155443141"/>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4"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7344559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7774" y="2131142"/>
            <a:ext cx="5364725" cy="4269658"/>
          </a:xfrm>
        </p:spPr>
        <p:txBody>
          <a:bodyPr/>
          <a:lstStyle>
            <a:lvl1pPr marL="0" indent="0">
              <a:spcBef>
                <a:spcPts val="1800"/>
              </a:spcBef>
              <a:buNone/>
              <a:defRPr sz="2400" i="1">
                <a:solidFill>
                  <a:srgbClr val="007A87"/>
                </a:solidFill>
                <a:latin typeface="+mj-lt"/>
              </a:defRPr>
            </a:lvl1pPr>
            <a:lvl2pPr marL="341313" indent="-174625">
              <a:defRPr sz="2000">
                <a:solidFill>
                  <a:schemeClr val="tx1"/>
                </a:solidFill>
                <a:latin typeface="+mn-lt"/>
              </a:defRPr>
            </a:lvl2pPr>
            <a:lvl3pPr marL="515938" indent="-174625">
              <a:defRPr sz="2000">
                <a:solidFill>
                  <a:schemeClr val="tx1"/>
                </a:solidFill>
                <a:latin typeface="+mn-lt"/>
              </a:defRPr>
            </a:lvl3pPr>
            <a:lvl4pPr marL="688975" indent="-174625">
              <a:defRPr sz="2000">
                <a:solidFill>
                  <a:schemeClr val="tx1"/>
                </a:solidFill>
                <a:latin typeface="+mn-lt"/>
              </a:defRPr>
            </a:lvl4pPr>
            <a:lvl5pPr marL="855663" indent="-174625">
              <a:defRPr sz="2000">
                <a:solidFill>
                  <a:schemeClr val="tx1"/>
                </a:solidFill>
                <a:latin typeface="+mn-lt"/>
              </a:defRPr>
            </a:lvl5pPr>
          </a:lstStyle>
          <a:p>
            <a:pPr lvl="0"/>
            <a:r>
              <a:rPr lang="en-US" dirty="0" smtClean="0">
                <a:sym typeface="Georgia" charset="0"/>
              </a:rPr>
              <a:t>Click to edit Master text styles</a:t>
            </a:r>
          </a:p>
          <a:p>
            <a:pPr lvl="1"/>
            <a:r>
              <a:rPr lang="en-US" dirty="0" smtClean="0">
                <a:sym typeface="Georgia" charset="0"/>
              </a:rPr>
              <a:t>Second level</a:t>
            </a:r>
          </a:p>
          <a:p>
            <a:pPr lvl="2"/>
            <a:r>
              <a:rPr lang="en-US" dirty="0" smtClean="0">
                <a:sym typeface="Georgia" charset="0"/>
              </a:rPr>
              <a:t>Third level</a:t>
            </a:r>
          </a:p>
          <a:p>
            <a:pPr lvl="3"/>
            <a:r>
              <a:rPr lang="en-US" dirty="0" smtClean="0">
                <a:sym typeface="Georgia" charset="0"/>
              </a:rPr>
              <a:t>Fourth level</a:t>
            </a:r>
          </a:p>
          <a:p>
            <a:pPr lvl="4"/>
            <a:r>
              <a:rPr lang="en-US" dirty="0" smtClean="0">
                <a:sym typeface="Georgia" charset="0"/>
              </a:rPr>
              <a:t>Fifth level</a:t>
            </a:r>
            <a:endParaRPr lang="en-US" dirty="0" smtClean="0">
              <a:sym typeface="Gill Sans" charset="0"/>
            </a:endParaRPr>
          </a:p>
        </p:txBody>
      </p:sp>
      <p:sp>
        <p:nvSpPr>
          <p:cNvPr id="4" name="Slide Number Placeholder 3"/>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9" name="Title 1"/>
          <p:cNvSpPr>
            <a:spLocks noGrp="1"/>
          </p:cNvSpPr>
          <p:nvPr>
            <p:ph type="title"/>
          </p:nvPr>
        </p:nvSpPr>
        <p:spPr>
          <a:xfrm>
            <a:off x="906780" y="682451"/>
            <a:ext cx="7350875" cy="822960"/>
          </a:xfrm>
        </p:spPr>
        <p:txBody>
          <a:bodyPr/>
          <a:lstStyle/>
          <a:p>
            <a:r>
              <a:rPr lang="en-US" dirty="0" smtClean="0"/>
              <a:t>Click to edit Master title style</a:t>
            </a:r>
            <a:endParaRPr lang="en-US" dirty="0"/>
          </a:p>
        </p:txBody>
      </p:sp>
      <p:sp>
        <p:nvSpPr>
          <p:cNvPr id="10" name="Text Placeholder 7"/>
          <p:cNvSpPr>
            <a:spLocks noGrp="1"/>
          </p:cNvSpPr>
          <p:nvPr>
            <p:ph type="body" sz="quarter" idx="11" hasCustomPrompt="1"/>
          </p:nvPr>
        </p:nvSpPr>
        <p:spPr>
          <a:xfrm>
            <a:off x="906767" y="1520788"/>
            <a:ext cx="7337641" cy="396044"/>
          </a:xfrm>
        </p:spPr>
        <p:txBody>
          <a:bodyPr/>
          <a:lstStyle>
            <a:lvl1pPr marL="0" indent="0">
              <a:buNone/>
              <a:defRPr sz="1800">
                <a:solidFill>
                  <a:schemeClr val="accent6"/>
                </a:solidFill>
                <a:latin typeface="+mj-lt"/>
              </a:defRPr>
            </a:lvl1pPr>
          </a:lstStyle>
          <a:p>
            <a:pPr lvl="0"/>
            <a:r>
              <a:rPr lang="en-US" dirty="0" smtClean="0"/>
              <a:t>Click to edit Master subhead styles</a:t>
            </a:r>
          </a:p>
        </p:txBody>
      </p:sp>
      <p:sp>
        <p:nvSpPr>
          <p:cNvPr id="7"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910178475"/>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Content Placeholder 2"/>
          <p:cNvSpPr>
            <a:spLocks noGrp="1"/>
          </p:cNvSpPr>
          <p:nvPr>
            <p:ph idx="1"/>
          </p:nvPr>
        </p:nvSpPr>
        <p:spPr>
          <a:xfrm>
            <a:off x="906768" y="3082412"/>
            <a:ext cx="7665732" cy="3318387"/>
          </a:xfrm>
        </p:spPr>
        <p:txBody>
          <a:bodyPr/>
          <a:lstStyle>
            <a:lvl1pPr marL="0" indent="0">
              <a:spcBef>
                <a:spcPts val="1800"/>
              </a:spcBef>
              <a:buNone/>
              <a:defRPr sz="2400" i="1">
                <a:solidFill>
                  <a:srgbClr val="007A87"/>
                </a:solidFill>
                <a:latin typeface="+mj-lt"/>
              </a:defRPr>
            </a:lvl1pPr>
            <a:lvl2pPr marL="341313" indent="-174625">
              <a:defRPr sz="2000">
                <a:solidFill>
                  <a:schemeClr val="tx1"/>
                </a:solidFill>
                <a:latin typeface="+mn-lt"/>
              </a:defRPr>
            </a:lvl2pPr>
            <a:lvl3pPr marL="515938" indent="-174625">
              <a:defRPr sz="2000">
                <a:solidFill>
                  <a:schemeClr val="tx1"/>
                </a:solidFill>
                <a:latin typeface="+mn-lt"/>
              </a:defRPr>
            </a:lvl3pPr>
            <a:lvl4pPr marL="688975" indent="-174625">
              <a:defRPr sz="2000">
                <a:solidFill>
                  <a:schemeClr val="tx1"/>
                </a:solidFill>
                <a:latin typeface="+mn-lt"/>
              </a:defRPr>
            </a:lvl4pPr>
            <a:lvl5pPr marL="855663" indent="-174625">
              <a:defRPr sz="2000">
                <a:solidFill>
                  <a:schemeClr val="tx1"/>
                </a:solidFill>
                <a:latin typeface="+mn-lt"/>
              </a:defRPr>
            </a:lvl5pPr>
          </a:lstStyle>
          <a:p>
            <a:pPr lvl="0"/>
            <a:r>
              <a:rPr lang="en-US" dirty="0" smtClean="0">
                <a:sym typeface="Georgia" charset="0"/>
              </a:rPr>
              <a:t>Click to edit Master text styles</a:t>
            </a:r>
          </a:p>
          <a:p>
            <a:pPr lvl="1"/>
            <a:r>
              <a:rPr lang="en-US" dirty="0" smtClean="0">
                <a:sym typeface="Georgia" charset="0"/>
              </a:rPr>
              <a:t>Second level</a:t>
            </a:r>
          </a:p>
          <a:p>
            <a:pPr lvl="2"/>
            <a:r>
              <a:rPr lang="en-US" dirty="0" smtClean="0">
                <a:sym typeface="Georgia" charset="0"/>
              </a:rPr>
              <a:t>Third level</a:t>
            </a:r>
          </a:p>
          <a:p>
            <a:pPr lvl="3"/>
            <a:r>
              <a:rPr lang="en-US" dirty="0" smtClean="0">
                <a:sym typeface="Georgia" charset="0"/>
              </a:rPr>
              <a:t>Fourth level</a:t>
            </a:r>
          </a:p>
          <a:p>
            <a:pPr lvl="4"/>
            <a:r>
              <a:rPr lang="en-US" dirty="0" smtClean="0">
                <a:sym typeface="Georgia" charset="0"/>
              </a:rPr>
              <a:t>Fifth level</a:t>
            </a:r>
            <a:endParaRPr lang="en-US" dirty="0" smtClean="0">
              <a:sym typeface="Gill Sans" charset="0"/>
            </a:endParaRPr>
          </a:p>
        </p:txBody>
      </p:sp>
      <p:sp>
        <p:nvSpPr>
          <p:cNvPr id="4" name="Slide Number Placeholder 3"/>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9" name="Title 1"/>
          <p:cNvSpPr>
            <a:spLocks noGrp="1"/>
          </p:cNvSpPr>
          <p:nvPr>
            <p:ph type="title"/>
          </p:nvPr>
        </p:nvSpPr>
        <p:spPr>
          <a:xfrm>
            <a:off x="906780" y="682451"/>
            <a:ext cx="7350875" cy="822960"/>
          </a:xfrm>
        </p:spPr>
        <p:txBody>
          <a:bodyPr/>
          <a:lstStyle/>
          <a:p>
            <a:r>
              <a:rPr lang="en-US" dirty="0" smtClean="0"/>
              <a:t>Click to edit Master title style</a:t>
            </a:r>
            <a:endParaRPr lang="en-US" dirty="0"/>
          </a:p>
        </p:txBody>
      </p:sp>
      <p:sp>
        <p:nvSpPr>
          <p:cNvPr id="10" name="Text Placeholder 7"/>
          <p:cNvSpPr>
            <a:spLocks noGrp="1"/>
          </p:cNvSpPr>
          <p:nvPr>
            <p:ph type="body" sz="quarter" idx="11" hasCustomPrompt="1"/>
          </p:nvPr>
        </p:nvSpPr>
        <p:spPr>
          <a:xfrm>
            <a:off x="906767" y="1520788"/>
            <a:ext cx="7337641" cy="396044"/>
          </a:xfrm>
        </p:spPr>
        <p:txBody>
          <a:bodyPr/>
          <a:lstStyle>
            <a:lvl1pPr marL="0" indent="0">
              <a:buNone/>
              <a:defRPr sz="1800">
                <a:solidFill>
                  <a:schemeClr val="accent6"/>
                </a:solidFill>
                <a:latin typeface="+mj-lt"/>
              </a:defRPr>
            </a:lvl1pPr>
          </a:lstStyle>
          <a:p>
            <a:pPr lvl="0"/>
            <a:r>
              <a:rPr lang="en-US" dirty="0" smtClean="0"/>
              <a:t>Click to edit Master subhead styles</a:t>
            </a:r>
          </a:p>
        </p:txBody>
      </p:sp>
      <p:sp>
        <p:nvSpPr>
          <p:cNvPr id="7"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48410851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lternate Intro Slide v5">
    <p:spTree>
      <p:nvGrpSpPr>
        <p:cNvPr id="1" name=""/>
        <p:cNvGrpSpPr/>
        <p:nvPr/>
      </p:nvGrpSpPr>
      <p:grpSpPr>
        <a:xfrm>
          <a:off x="0" y="0"/>
          <a:ext cx="0" cy="0"/>
          <a:chOff x="0" y="0"/>
          <a:chExt cx="0" cy="0"/>
        </a:xfrm>
      </p:grpSpPr>
      <p:pic>
        <p:nvPicPr>
          <p:cNvPr id="8" name="Picture 7" descr="CRICO-BIDMC-0201.jpg"/>
          <p:cNvPicPr>
            <a:picLocks noChangeAspect="1"/>
          </p:cNvPicPr>
          <p:nvPr/>
        </p:nvPicPr>
        <p:blipFill>
          <a:blip r:embed="rId2" cstate="print"/>
          <a:srcRect l="2604" r="8529"/>
          <a:stretch>
            <a:fillRect/>
          </a:stretch>
        </p:blipFill>
        <p:spPr>
          <a:xfrm>
            <a:off x="0" y="0"/>
            <a:ext cx="9144000" cy="6858000"/>
          </a:xfrm>
          <a:prstGeom prst="rect">
            <a:avLst/>
          </a:prstGeom>
        </p:spPr>
      </p:pic>
      <p:sp>
        <p:nvSpPr>
          <p:cNvPr id="6" name="Rectangle 5"/>
          <p:cNvSpPr/>
          <p:nvPr/>
        </p:nvSpPr>
        <p:spPr bwMode="auto">
          <a:xfrm>
            <a:off x="268014" y="283780"/>
            <a:ext cx="4319752" cy="6282558"/>
          </a:xfrm>
          <a:prstGeom prst="rect">
            <a:avLst/>
          </a:prstGeom>
          <a:solidFill>
            <a:srgbClr val="FFFFFF">
              <a:alpha val="81176"/>
            </a:srgbClr>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3" name="Content Placeholder 2"/>
          <p:cNvSpPr>
            <a:spLocks noGrp="1"/>
          </p:cNvSpPr>
          <p:nvPr>
            <p:ph idx="1"/>
          </p:nvPr>
        </p:nvSpPr>
        <p:spPr>
          <a:xfrm>
            <a:off x="464457" y="1952836"/>
            <a:ext cx="3897086" cy="4447964"/>
          </a:xfrm>
        </p:spPr>
        <p:txBody>
          <a:bodyPr/>
          <a:lstStyle>
            <a:lvl1pPr marL="174625" indent="-174625">
              <a:defRPr sz="2000">
                <a:solidFill>
                  <a:schemeClr val="tx1"/>
                </a:solidFill>
                <a:latin typeface="+mn-lt"/>
              </a:defRPr>
            </a:lvl1pPr>
            <a:lvl2pPr marL="341313" indent="-174625">
              <a:defRPr sz="2000">
                <a:solidFill>
                  <a:schemeClr val="tx1"/>
                </a:solidFill>
                <a:latin typeface="+mn-lt"/>
              </a:defRPr>
            </a:lvl2pPr>
            <a:lvl3pPr marL="515938" indent="-174625">
              <a:defRPr sz="2000">
                <a:solidFill>
                  <a:schemeClr val="tx1"/>
                </a:solidFill>
                <a:latin typeface="+mn-lt"/>
              </a:defRPr>
            </a:lvl3pPr>
            <a:lvl4pPr marL="688975" indent="-174625">
              <a:defRPr sz="2000">
                <a:solidFill>
                  <a:schemeClr val="tx1"/>
                </a:solidFill>
                <a:latin typeface="+mn-lt"/>
              </a:defRPr>
            </a:lvl4pPr>
            <a:lvl5pPr marL="855663" indent="-174625">
              <a:defRPr sz="2000">
                <a:solidFill>
                  <a:schemeClr val="tx1"/>
                </a:solidFill>
                <a:latin typeface="+mn-lt"/>
              </a:defRPr>
            </a:lvl5pPr>
          </a:lstStyle>
          <a:p>
            <a:pPr lvl="0"/>
            <a:r>
              <a:rPr lang="en-US" smtClean="0">
                <a:sym typeface="Georgia" charset="0"/>
              </a:rPr>
              <a:t>Click to edit Master text styles</a:t>
            </a:r>
          </a:p>
          <a:p>
            <a:pPr lvl="1"/>
            <a:r>
              <a:rPr lang="en-US" smtClean="0">
                <a:sym typeface="Georgia" charset="0"/>
              </a:rPr>
              <a:t>Second level</a:t>
            </a:r>
          </a:p>
          <a:p>
            <a:pPr lvl="2"/>
            <a:r>
              <a:rPr lang="en-US" smtClean="0">
                <a:sym typeface="Georgia" charset="0"/>
              </a:rPr>
              <a:t>Third level</a:t>
            </a:r>
          </a:p>
          <a:p>
            <a:pPr lvl="3"/>
            <a:r>
              <a:rPr lang="en-US" smtClean="0">
                <a:sym typeface="Georgia" charset="0"/>
              </a:rPr>
              <a:t>Fourth level</a:t>
            </a:r>
          </a:p>
          <a:p>
            <a:pPr lvl="4"/>
            <a:r>
              <a:rPr lang="en-US" smtClean="0">
                <a:sym typeface="Georgia" charset="0"/>
              </a:rPr>
              <a:t>Fifth level</a:t>
            </a:r>
            <a:endParaRPr lang="en-US" dirty="0" smtClean="0">
              <a:sym typeface="Gill Sans" charset="0"/>
            </a:endParaRPr>
          </a:p>
        </p:txBody>
      </p:sp>
      <p:sp>
        <p:nvSpPr>
          <p:cNvPr id="4" name="Slide Number Placeholder 3"/>
          <p:cNvSpPr>
            <a:spLocks noGrp="1"/>
          </p:cNvSpPr>
          <p:nvPr>
            <p:ph type="sldNum" sz="quarter" idx="10"/>
          </p:nvPr>
        </p:nvSpPr>
        <p:spPr/>
        <p:txBody>
          <a:bodyPr/>
          <a:lstStyle>
            <a:lvl1pPr>
              <a:defRPr/>
            </a:lvl1pPr>
          </a:lstStyle>
          <a:p>
            <a:fld id="{F3F83FC7-6A5B-48D4-AE15-9ED2F8372EC8}" type="slidenum">
              <a:rPr lang="en-US">
                <a:solidFill>
                  <a:srgbClr val="000000"/>
                </a:solidFill>
              </a:rPr>
              <a:pPr/>
              <a:t>‹#›</a:t>
            </a:fld>
            <a:endParaRPr lang="en-US" dirty="0">
              <a:solidFill>
                <a:srgbClr val="000000"/>
              </a:solidFill>
            </a:endParaRPr>
          </a:p>
        </p:txBody>
      </p:sp>
      <p:sp>
        <p:nvSpPr>
          <p:cNvPr id="7" name="Rectangle 4"/>
          <p:cNvSpPr>
            <a:spLocks noGrp="1" noChangeArrowheads="1"/>
          </p:cNvSpPr>
          <p:nvPr>
            <p:ph type="title"/>
          </p:nvPr>
        </p:nvSpPr>
        <p:spPr bwMode="auto">
          <a:xfrm>
            <a:off x="463672" y="584683"/>
            <a:ext cx="3890614" cy="1214855"/>
          </a:xfrm>
          <a:prstGeom prst="rect">
            <a:avLst/>
          </a:prstGeom>
          <a:noFill/>
          <a:ln w="12700">
            <a:noFill/>
            <a:miter lim="800000"/>
            <a:headEnd/>
            <a:tailEnd/>
          </a:ln>
          <a:effectLst/>
        </p:spPr>
        <p:txBody>
          <a:bodyPr vert="horz" wrap="square" lIns="35717" tIns="35717" rIns="35717" bIns="35717" numCol="1" anchor="b" anchorCtr="0" compatLnSpc="1">
            <a:prstTxWarp prst="textNoShape">
              <a:avLst/>
            </a:prstTxWarp>
          </a:bodyPr>
          <a:lstStyle/>
          <a:p>
            <a:pPr lvl="0"/>
            <a:r>
              <a:rPr lang="en-US" smtClean="0">
                <a:sym typeface="Georgia" charset="0"/>
              </a:rPr>
              <a:t>Click to edit Master title style</a:t>
            </a:r>
            <a:endParaRPr lang="en-US" dirty="0" smtClean="0">
              <a:sym typeface="Georgia" charset="0"/>
            </a:endParaRPr>
          </a:p>
        </p:txBody>
      </p:sp>
    </p:spTree>
    <p:extLst>
      <p:ext uri="{BB962C8B-B14F-4D97-AF65-F5344CB8AC3E}">
        <p14:creationId xmlns:p14="http://schemas.microsoft.com/office/powerpoint/2010/main" val="306227164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5" name="Rectangle 1"/>
          <p:cNvSpPr>
            <a:spLocks/>
          </p:cNvSpPr>
          <p:nvPr/>
        </p:nvSpPr>
        <p:spPr bwMode="auto">
          <a:xfrm>
            <a:off x="276820" y="276820"/>
            <a:ext cx="8581430" cy="6295430"/>
          </a:xfrm>
          <a:prstGeom prst="rect">
            <a:avLst/>
          </a:prstGeom>
          <a:solidFill>
            <a:schemeClr val="accent6"/>
          </a:solidFill>
          <a:ln w="139700" cap="flat">
            <a:noFill/>
            <a:miter lim="800000"/>
            <a:headEnd type="none" w="med" len="med"/>
            <a:tailEnd type="none" w="med" len="med"/>
          </a:ln>
        </p:spPr>
        <p:txBody>
          <a:bodyPr lIns="0" tIns="0" rIns="0" bIns="0"/>
          <a:lstStyle/>
          <a:p>
            <a:pPr algn="ctr" eaLnBrk="1" hangingPunct="1"/>
            <a:endParaRPr lang="en-US" sz="3000" dirty="0" smtClean="0">
              <a:solidFill>
                <a:srgbClr val="000000"/>
              </a:solidFill>
              <a:latin typeface="Gill Sans" charset="0"/>
              <a:sym typeface="Gill Sans" charset="0"/>
            </a:endParaRPr>
          </a:p>
        </p:txBody>
      </p:sp>
      <p:sp>
        <p:nvSpPr>
          <p:cNvPr id="2" name="Title 1"/>
          <p:cNvSpPr>
            <a:spLocks noGrp="1"/>
          </p:cNvSpPr>
          <p:nvPr>
            <p:ph type="title"/>
          </p:nvPr>
        </p:nvSpPr>
        <p:spPr>
          <a:xfrm>
            <a:off x="904280" y="2036824"/>
            <a:ext cx="7448140" cy="1361777"/>
          </a:xfrm>
        </p:spPr>
        <p:txBody>
          <a:bodyPr anchor="b" anchorCtr="0"/>
          <a:lstStyle>
            <a:lvl1pPr algn="l">
              <a:defRPr sz="3200" b="0" cap="none"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04280" y="3404976"/>
            <a:ext cx="7448140" cy="1500188"/>
          </a:xfrm>
        </p:spPr>
        <p:txBody>
          <a:bodyPr anchor="t" anchorCtr="0"/>
          <a:lstStyle>
            <a:lvl1pPr marL="0" indent="0">
              <a:buNone/>
              <a:defRPr sz="1800">
                <a:solidFill>
                  <a:srgbClr val="FFFFFF"/>
                </a:solidFill>
                <a:latin typeface="+mj-lt"/>
              </a:defRPr>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7"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58876924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v2 (if you don't like red)">
    <p:spTree>
      <p:nvGrpSpPr>
        <p:cNvPr id="1" name=""/>
        <p:cNvGrpSpPr/>
        <p:nvPr/>
      </p:nvGrpSpPr>
      <p:grpSpPr>
        <a:xfrm>
          <a:off x="0" y="0"/>
          <a:ext cx="0" cy="0"/>
          <a:chOff x="0" y="0"/>
          <a:chExt cx="0" cy="0"/>
        </a:xfrm>
      </p:grpSpPr>
      <p:sp>
        <p:nvSpPr>
          <p:cNvPr id="5" name="Rectangle 1"/>
          <p:cNvSpPr>
            <a:spLocks/>
          </p:cNvSpPr>
          <p:nvPr/>
        </p:nvSpPr>
        <p:spPr bwMode="auto">
          <a:xfrm>
            <a:off x="276820" y="276820"/>
            <a:ext cx="8581430" cy="6295430"/>
          </a:xfrm>
          <a:prstGeom prst="rect">
            <a:avLst/>
          </a:prstGeom>
          <a:solidFill>
            <a:srgbClr val="766A62"/>
          </a:solidFill>
          <a:ln w="139700" cap="flat">
            <a:noFill/>
            <a:miter lim="800000"/>
            <a:headEnd type="none" w="med" len="med"/>
            <a:tailEnd type="none" w="med" len="med"/>
          </a:ln>
        </p:spPr>
        <p:txBody>
          <a:bodyPr lIns="0" tIns="0" rIns="0" bIns="0"/>
          <a:lstStyle/>
          <a:p>
            <a:pPr algn="ctr" eaLnBrk="1" hangingPunct="1"/>
            <a:endParaRPr lang="en-US" sz="3000" dirty="0" smtClean="0">
              <a:solidFill>
                <a:srgbClr val="000000"/>
              </a:solidFill>
              <a:latin typeface="Gill Sans" charset="0"/>
              <a:sym typeface="Gill Sans" charset="0"/>
            </a:endParaRPr>
          </a:p>
        </p:txBody>
      </p:sp>
      <p:sp>
        <p:nvSpPr>
          <p:cNvPr id="2" name="Title 1"/>
          <p:cNvSpPr>
            <a:spLocks noGrp="1"/>
          </p:cNvSpPr>
          <p:nvPr>
            <p:ph type="title"/>
          </p:nvPr>
        </p:nvSpPr>
        <p:spPr>
          <a:xfrm>
            <a:off x="904280" y="2036824"/>
            <a:ext cx="7448140" cy="1361777"/>
          </a:xfrm>
        </p:spPr>
        <p:txBody>
          <a:bodyPr anchor="b" anchorCtr="0"/>
          <a:lstStyle>
            <a:lvl1pPr algn="l">
              <a:defRPr sz="3200" b="0" cap="none"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04280" y="3404976"/>
            <a:ext cx="7448140" cy="1500188"/>
          </a:xfrm>
        </p:spPr>
        <p:txBody>
          <a:bodyPr anchor="t" anchorCtr="0"/>
          <a:lstStyle>
            <a:lvl1pPr marL="0" indent="0">
              <a:buNone/>
              <a:defRPr sz="1800">
                <a:solidFill>
                  <a:srgbClr val="FFFFFF"/>
                </a:solidFill>
                <a:latin typeface="+mj-lt"/>
              </a:defRPr>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7"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15134688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ond Section Break">
    <p:spTree>
      <p:nvGrpSpPr>
        <p:cNvPr id="1" name=""/>
        <p:cNvGrpSpPr/>
        <p:nvPr/>
      </p:nvGrpSpPr>
      <p:grpSpPr>
        <a:xfrm>
          <a:off x="0" y="0"/>
          <a:ext cx="0" cy="0"/>
          <a:chOff x="0" y="0"/>
          <a:chExt cx="0" cy="0"/>
        </a:xfrm>
      </p:grpSpPr>
      <p:sp>
        <p:nvSpPr>
          <p:cNvPr id="4" name="Rectangle 1"/>
          <p:cNvSpPr>
            <a:spLocks/>
          </p:cNvSpPr>
          <p:nvPr/>
        </p:nvSpPr>
        <p:spPr bwMode="auto">
          <a:xfrm>
            <a:off x="276820" y="276820"/>
            <a:ext cx="8581430" cy="6295430"/>
          </a:xfrm>
          <a:prstGeom prst="rect">
            <a:avLst/>
          </a:prstGeom>
          <a:solidFill>
            <a:schemeClr val="accent4"/>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lIns="0" tIns="0" rIns="0" bIns="0"/>
          <a:lstStyle/>
          <a:p>
            <a:pPr algn="ctr" eaLnBrk="1" hangingPunct="1"/>
            <a:endParaRPr lang="en-US" sz="3000" dirty="0" smtClean="0">
              <a:solidFill>
                <a:srgbClr val="000000"/>
              </a:solidFill>
              <a:latin typeface="Gill Sans" charset="0"/>
              <a:sym typeface="Gill Sans" charset="0"/>
            </a:endParaRPr>
          </a:p>
        </p:txBody>
      </p:sp>
      <p:sp>
        <p:nvSpPr>
          <p:cNvPr id="2" name="Title 1"/>
          <p:cNvSpPr>
            <a:spLocks noGrp="1"/>
          </p:cNvSpPr>
          <p:nvPr>
            <p:ph type="title"/>
          </p:nvPr>
        </p:nvSpPr>
        <p:spPr>
          <a:xfrm>
            <a:off x="899592" y="3119028"/>
            <a:ext cx="7452828" cy="634008"/>
          </a:xfrm>
        </p:spPr>
        <p:txBody>
          <a:bodyPr anchor="ctr" anchorCtr="0"/>
          <a:lstStyle>
            <a:lvl1pPr>
              <a:defRPr i="1">
                <a:solidFill>
                  <a:srgbClr val="5D3526"/>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7ED29274-437D-49F0-ADD6-93326A9EC50C}" type="slidenum">
              <a:rPr lang="en-US" smtClean="0"/>
              <a:t>‹#›</a:t>
            </a:fld>
            <a:endParaRPr lang="en-US" dirty="0"/>
          </a:p>
        </p:txBody>
      </p:sp>
      <p:sp>
        <p:nvSpPr>
          <p:cNvPr id="6"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36618800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3" y="1952836"/>
            <a:ext cx="7344816" cy="4104456"/>
          </a:xfrm>
        </p:spPr>
        <p:txBody>
          <a:bodyPr/>
          <a:lstStyle>
            <a:lvl1pPr marL="174625" indent="-174625">
              <a:defRPr sz="2000">
                <a:solidFill>
                  <a:schemeClr val="tx1"/>
                </a:solidFill>
                <a:latin typeface="+mn-lt"/>
              </a:defRPr>
            </a:lvl1pPr>
            <a:lvl2pPr marL="341313" indent="-174625">
              <a:defRPr sz="2000">
                <a:solidFill>
                  <a:schemeClr val="tx1"/>
                </a:solidFill>
                <a:latin typeface="+mn-lt"/>
              </a:defRPr>
            </a:lvl2pPr>
            <a:lvl3pPr marL="515938" indent="-174625">
              <a:defRPr sz="2000">
                <a:solidFill>
                  <a:schemeClr val="tx1"/>
                </a:solidFill>
                <a:latin typeface="+mn-lt"/>
              </a:defRPr>
            </a:lvl3pPr>
            <a:lvl4pPr marL="688975" indent="-174625">
              <a:defRPr sz="2000">
                <a:solidFill>
                  <a:schemeClr val="tx1"/>
                </a:solidFill>
                <a:latin typeface="+mn-lt"/>
              </a:defRPr>
            </a:lvl4pPr>
            <a:lvl5pPr marL="855663" indent="-174625">
              <a:defRPr sz="2000">
                <a:solidFill>
                  <a:schemeClr val="tx1"/>
                </a:solidFill>
                <a:latin typeface="+mn-lt"/>
              </a:defRPr>
            </a:lvl5pPr>
          </a:lstStyle>
          <a:p>
            <a:pPr lvl="0"/>
            <a:r>
              <a:rPr lang="en-US" smtClean="0">
                <a:sym typeface="Georgia" charset="0"/>
              </a:rPr>
              <a:t>Click to edit Master text styles</a:t>
            </a:r>
          </a:p>
          <a:p>
            <a:pPr lvl="1"/>
            <a:r>
              <a:rPr lang="en-US" smtClean="0">
                <a:sym typeface="Georgia" charset="0"/>
              </a:rPr>
              <a:t>Second level</a:t>
            </a:r>
          </a:p>
          <a:p>
            <a:pPr lvl="2"/>
            <a:r>
              <a:rPr lang="en-US" smtClean="0">
                <a:sym typeface="Georgia" charset="0"/>
              </a:rPr>
              <a:t>Third level</a:t>
            </a:r>
          </a:p>
          <a:p>
            <a:pPr lvl="3"/>
            <a:r>
              <a:rPr lang="en-US" smtClean="0">
                <a:sym typeface="Georgia" charset="0"/>
              </a:rPr>
              <a:t>Fourth level</a:t>
            </a:r>
          </a:p>
          <a:p>
            <a:pPr lvl="4"/>
            <a:r>
              <a:rPr lang="en-US" smtClean="0">
                <a:sym typeface="Georgia" charset="0"/>
              </a:rPr>
              <a:t>Fifth level</a:t>
            </a:r>
            <a:endParaRPr lang="en-US" dirty="0" smtClean="0">
              <a:sym typeface="Gill Sans" charset="0"/>
            </a:endParaRPr>
          </a:p>
        </p:txBody>
      </p:sp>
      <p:sp>
        <p:nvSpPr>
          <p:cNvPr id="4" name="Slide Number Placeholder 3"/>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8" name="Text Placeholder 7"/>
          <p:cNvSpPr>
            <a:spLocks noGrp="1"/>
          </p:cNvSpPr>
          <p:nvPr>
            <p:ph type="body" sz="quarter" idx="11" hasCustomPrompt="1"/>
          </p:nvPr>
        </p:nvSpPr>
        <p:spPr>
          <a:xfrm>
            <a:off x="899592" y="1520788"/>
            <a:ext cx="7344816" cy="396044"/>
          </a:xfrm>
        </p:spPr>
        <p:txBody>
          <a:bodyPr/>
          <a:lstStyle>
            <a:lvl1pPr marL="0" indent="0">
              <a:buNone/>
              <a:defRPr sz="1800">
                <a:solidFill>
                  <a:schemeClr val="accent6"/>
                </a:solidFill>
                <a:latin typeface="+mj-lt"/>
              </a:defRPr>
            </a:lvl1pPr>
          </a:lstStyle>
          <a:p>
            <a:pPr lvl="0"/>
            <a:r>
              <a:rPr lang="en-US" dirty="0" smtClean="0"/>
              <a:t>Click to edit Master subhead styles</a:t>
            </a:r>
          </a:p>
        </p:txBody>
      </p:sp>
      <p:sp>
        <p:nvSpPr>
          <p:cNvPr id="11" name="Text Placeholder 10"/>
          <p:cNvSpPr>
            <a:spLocks noGrp="1"/>
          </p:cNvSpPr>
          <p:nvPr>
            <p:ph type="body" sz="quarter" idx="12" hasCustomPrompt="1"/>
          </p:nvPr>
        </p:nvSpPr>
        <p:spPr>
          <a:xfrm>
            <a:off x="899592" y="6165304"/>
            <a:ext cx="7345363" cy="250825"/>
          </a:xfrm>
        </p:spPr>
        <p:txBody>
          <a:bodyPr anchor="b" anchorCtr="0"/>
          <a:lstStyle>
            <a:lvl1pPr marL="0" indent="0">
              <a:spcBef>
                <a:spcPts val="0"/>
              </a:spcBef>
              <a:buNone/>
              <a:defRPr sz="1000"/>
            </a:lvl1pPr>
          </a:lstStyle>
          <a:p>
            <a:pPr lvl="0"/>
            <a:r>
              <a:rPr lang="en-US" dirty="0" smtClean="0"/>
              <a:t>Click to edit Master footnote styles</a:t>
            </a:r>
          </a:p>
        </p:txBody>
      </p:sp>
      <p:sp>
        <p:nvSpPr>
          <p:cNvPr id="7" name="Rectangle 4"/>
          <p:cNvSpPr>
            <a:spLocks noGrp="1" noChangeArrowheads="1"/>
          </p:cNvSpPr>
          <p:nvPr>
            <p:ph type="title"/>
          </p:nvPr>
        </p:nvSpPr>
        <p:spPr bwMode="auto">
          <a:xfrm>
            <a:off x="899592" y="692696"/>
            <a:ext cx="7358063" cy="822960"/>
          </a:xfrm>
          <a:prstGeom prst="rect">
            <a:avLst/>
          </a:prstGeom>
          <a:noFill/>
          <a:ln w="12700">
            <a:noFill/>
            <a:miter lim="800000"/>
            <a:headEnd/>
            <a:tailEnd/>
          </a:ln>
          <a:effectLst/>
        </p:spPr>
        <p:txBody>
          <a:bodyPr vert="horz" wrap="square" lIns="35717" tIns="35717" rIns="35717" bIns="35717" numCol="1" anchor="b" anchorCtr="0" compatLnSpc="1">
            <a:prstTxWarp prst="textNoShape">
              <a:avLst/>
            </a:prstTxWarp>
          </a:bodyPr>
          <a:lstStyle/>
          <a:p>
            <a:pPr lvl="0"/>
            <a:r>
              <a:rPr lang="en-US" smtClean="0">
                <a:sym typeface="Georgia" charset="0"/>
              </a:rPr>
              <a:t>Click to edit Master title style</a:t>
            </a:r>
            <a:endParaRPr lang="en-US" dirty="0" smtClean="0">
              <a:sym typeface="Georgia" charset="0"/>
            </a:endParaRPr>
          </a:p>
        </p:txBody>
      </p:sp>
      <p:sp>
        <p:nvSpPr>
          <p:cNvPr id="10"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591243296"/>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 Short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3" y="1628800"/>
            <a:ext cx="7344816" cy="4428492"/>
          </a:xfrm>
        </p:spPr>
        <p:txBody>
          <a:bodyPr/>
          <a:lstStyle>
            <a:lvl1pPr marL="174625" indent="-174625">
              <a:defRPr sz="2000">
                <a:solidFill>
                  <a:schemeClr val="tx1"/>
                </a:solidFill>
                <a:latin typeface="+mn-lt"/>
              </a:defRPr>
            </a:lvl1pPr>
            <a:lvl2pPr marL="341313" indent="-174625">
              <a:defRPr sz="2000">
                <a:solidFill>
                  <a:schemeClr val="tx1"/>
                </a:solidFill>
                <a:latin typeface="+mn-lt"/>
              </a:defRPr>
            </a:lvl2pPr>
            <a:lvl3pPr marL="515938" indent="-174625">
              <a:defRPr sz="2000">
                <a:solidFill>
                  <a:schemeClr val="tx1"/>
                </a:solidFill>
                <a:latin typeface="+mn-lt"/>
              </a:defRPr>
            </a:lvl3pPr>
            <a:lvl4pPr marL="688975" indent="-174625">
              <a:defRPr sz="2000">
                <a:solidFill>
                  <a:schemeClr val="tx1"/>
                </a:solidFill>
                <a:latin typeface="+mn-lt"/>
              </a:defRPr>
            </a:lvl4pPr>
            <a:lvl5pPr marL="855663" indent="-174625">
              <a:defRPr sz="2000">
                <a:solidFill>
                  <a:schemeClr val="tx1"/>
                </a:solidFill>
                <a:latin typeface="+mn-lt"/>
              </a:defRPr>
            </a:lvl5pPr>
          </a:lstStyle>
          <a:p>
            <a:pPr lvl="0"/>
            <a:r>
              <a:rPr lang="en-US" smtClean="0">
                <a:sym typeface="Georgia" charset="0"/>
              </a:rPr>
              <a:t>Click to edit Master text styles</a:t>
            </a:r>
          </a:p>
          <a:p>
            <a:pPr lvl="1"/>
            <a:r>
              <a:rPr lang="en-US" smtClean="0">
                <a:sym typeface="Georgia" charset="0"/>
              </a:rPr>
              <a:t>Second level</a:t>
            </a:r>
          </a:p>
          <a:p>
            <a:pPr lvl="2"/>
            <a:r>
              <a:rPr lang="en-US" smtClean="0">
                <a:sym typeface="Georgia" charset="0"/>
              </a:rPr>
              <a:t>Third level</a:t>
            </a:r>
          </a:p>
          <a:p>
            <a:pPr lvl="3"/>
            <a:r>
              <a:rPr lang="en-US" smtClean="0">
                <a:sym typeface="Georgia" charset="0"/>
              </a:rPr>
              <a:t>Fourth level</a:t>
            </a:r>
          </a:p>
          <a:p>
            <a:pPr lvl="4"/>
            <a:r>
              <a:rPr lang="en-US" smtClean="0">
                <a:sym typeface="Georgia" charset="0"/>
              </a:rPr>
              <a:t>Fifth level</a:t>
            </a:r>
            <a:endParaRPr lang="en-US" dirty="0" smtClean="0">
              <a:sym typeface="Gill Sans" charset="0"/>
            </a:endParaRPr>
          </a:p>
        </p:txBody>
      </p:sp>
      <p:sp>
        <p:nvSpPr>
          <p:cNvPr id="4" name="Slide Number Placeholder 3"/>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8" name="Text Placeholder 7"/>
          <p:cNvSpPr>
            <a:spLocks noGrp="1"/>
          </p:cNvSpPr>
          <p:nvPr>
            <p:ph type="body" sz="quarter" idx="11" hasCustomPrompt="1"/>
          </p:nvPr>
        </p:nvSpPr>
        <p:spPr>
          <a:xfrm>
            <a:off x="899592" y="1160748"/>
            <a:ext cx="7344816" cy="396044"/>
          </a:xfrm>
        </p:spPr>
        <p:txBody>
          <a:bodyPr/>
          <a:lstStyle>
            <a:lvl1pPr marL="0" indent="0">
              <a:buNone/>
              <a:defRPr sz="1800">
                <a:solidFill>
                  <a:schemeClr val="accent6"/>
                </a:solidFill>
                <a:latin typeface="+mj-lt"/>
              </a:defRPr>
            </a:lvl1pPr>
          </a:lstStyle>
          <a:p>
            <a:pPr lvl="0"/>
            <a:r>
              <a:rPr lang="en-US" dirty="0" smtClean="0"/>
              <a:t>Click to edit Master subhead styles</a:t>
            </a:r>
          </a:p>
        </p:txBody>
      </p:sp>
      <p:sp>
        <p:nvSpPr>
          <p:cNvPr id="11" name="Text Placeholder 10"/>
          <p:cNvSpPr>
            <a:spLocks noGrp="1"/>
          </p:cNvSpPr>
          <p:nvPr>
            <p:ph type="body" sz="quarter" idx="12" hasCustomPrompt="1"/>
          </p:nvPr>
        </p:nvSpPr>
        <p:spPr>
          <a:xfrm>
            <a:off x="899592" y="6165304"/>
            <a:ext cx="7345363" cy="250825"/>
          </a:xfrm>
        </p:spPr>
        <p:txBody>
          <a:bodyPr anchor="b" anchorCtr="0"/>
          <a:lstStyle>
            <a:lvl1pPr marL="0" indent="0">
              <a:spcBef>
                <a:spcPts val="0"/>
              </a:spcBef>
              <a:buNone/>
              <a:defRPr sz="1000"/>
            </a:lvl1pPr>
          </a:lstStyle>
          <a:p>
            <a:pPr lvl="0"/>
            <a:r>
              <a:rPr lang="en-US" dirty="0" smtClean="0"/>
              <a:t>Click to edit Master footnote styles</a:t>
            </a:r>
          </a:p>
        </p:txBody>
      </p:sp>
      <p:sp>
        <p:nvSpPr>
          <p:cNvPr id="7" name="Rectangle 4"/>
          <p:cNvSpPr>
            <a:spLocks noGrp="1" noChangeArrowheads="1"/>
          </p:cNvSpPr>
          <p:nvPr>
            <p:ph type="title"/>
          </p:nvPr>
        </p:nvSpPr>
        <p:spPr bwMode="auto">
          <a:xfrm>
            <a:off x="899592" y="692696"/>
            <a:ext cx="7358063" cy="468052"/>
          </a:xfrm>
          <a:prstGeom prst="rect">
            <a:avLst/>
          </a:prstGeom>
          <a:noFill/>
          <a:ln w="12700">
            <a:noFill/>
            <a:miter lim="800000"/>
            <a:headEnd/>
            <a:tailEnd/>
          </a:ln>
          <a:effectLst/>
        </p:spPr>
        <p:txBody>
          <a:bodyPr vert="horz" wrap="square" lIns="35717" tIns="35717" rIns="35717" bIns="35717" numCol="1" anchor="b" anchorCtr="0" compatLnSpc="1">
            <a:prstTxWarp prst="textNoShape">
              <a:avLst/>
            </a:prstTxWarp>
          </a:bodyPr>
          <a:lstStyle/>
          <a:p>
            <a:pPr lvl="0"/>
            <a:r>
              <a:rPr lang="en-US" smtClean="0">
                <a:sym typeface="Georgia" charset="0"/>
              </a:rPr>
              <a:t>Click to edit Master title style</a:t>
            </a:r>
            <a:endParaRPr lang="en-US" dirty="0" smtClean="0">
              <a:sym typeface="Georgia" charset="0"/>
            </a:endParaRPr>
          </a:p>
        </p:txBody>
      </p:sp>
      <p:sp>
        <p:nvSpPr>
          <p:cNvPr id="10"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314975299"/>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3" y="1952836"/>
            <a:ext cx="7344816" cy="4104456"/>
          </a:xfrm>
        </p:spPr>
        <p:txBody>
          <a:bodyPr/>
          <a:lstStyle>
            <a:lvl1pPr marL="341313" indent="-341313">
              <a:buFont typeface="+mj-lt"/>
              <a:buAutoNum type="arabicPeriod"/>
              <a:defRPr sz="2000">
                <a:solidFill>
                  <a:schemeClr val="tx1"/>
                </a:solidFill>
                <a:latin typeface="+mn-lt"/>
              </a:defRPr>
            </a:lvl1pPr>
            <a:lvl2pPr marL="688975" indent="-347663">
              <a:buFont typeface="+mj-lt"/>
              <a:buAutoNum type="arabicPeriod"/>
              <a:defRPr sz="2000">
                <a:solidFill>
                  <a:schemeClr val="tx1"/>
                </a:solidFill>
                <a:latin typeface="+mn-lt"/>
              </a:defRPr>
            </a:lvl2pPr>
            <a:lvl3pPr marL="1030288" indent="-341313">
              <a:buFont typeface="+mj-lt"/>
              <a:buAutoNum type="arabicPeriod"/>
              <a:defRPr sz="2000">
                <a:solidFill>
                  <a:schemeClr val="tx1"/>
                </a:solidFill>
                <a:latin typeface="+mn-lt"/>
              </a:defRPr>
            </a:lvl3pPr>
            <a:lvl4pPr marL="1371600" indent="-342900">
              <a:buFont typeface="+mj-lt"/>
              <a:buAutoNum type="arabicPeriod"/>
              <a:defRPr sz="2000">
                <a:solidFill>
                  <a:schemeClr val="tx1"/>
                </a:solidFill>
                <a:latin typeface="+mn-lt"/>
              </a:defRPr>
            </a:lvl4pPr>
            <a:lvl5pPr marL="1712913" indent="-341313">
              <a:buFont typeface="+mj-lt"/>
              <a:buAutoNum type="arabicPeriod"/>
              <a:defRPr sz="2000">
                <a:solidFill>
                  <a:schemeClr val="tx1"/>
                </a:solidFill>
                <a:latin typeface="+mn-lt"/>
              </a:defRPr>
            </a:lvl5pPr>
          </a:lstStyle>
          <a:p>
            <a:pPr lvl="0"/>
            <a:r>
              <a:rPr lang="en-US" smtClean="0">
                <a:sym typeface="Georgia" charset="0"/>
              </a:rPr>
              <a:t>Click to edit Master text styles</a:t>
            </a:r>
          </a:p>
          <a:p>
            <a:pPr lvl="1"/>
            <a:r>
              <a:rPr lang="en-US" smtClean="0">
                <a:sym typeface="Georgia" charset="0"/>
              </a:rPr>
              <a:t>Second level</a:t>
            </a:r>
          </a:p>
          <a:p>
            <a:pPr lvl="2"/>
            <a:r>
              <a:rPr lang="en-US" smtClean="0">
                <a:sym typeface="Georgia" charset="0"/>
              </a:rPr>
              <a:t>Third level</a:t>
            </a:r>
          </a:p>
          <a:p>
            <a:pPr lvl="3"/>
            <a:r>
              <a:rPr lang="en-US" smtClean="0">
                <a:sym typeface="Georgia" charset="0"/>
              </a:rPr>
              <a:t>Fourth level</a:t>
            </a:r>
          </a:p>
          <a:p>
            <a:pPr lvl="4"/>
            <a:r>
              <a:rPr lang="en-US" smtClean="0">
                <a:sym typeface="Georgia" charset="0"/>
              </a:rPr>
              <a:t>Fifth level</a:t>
            </a:r>
            <a:endParaRPr lang="en-US" dirty="0" smtClean="0">
              <a:sym typeface="Gill Sans" charset="0"/>
            </a:endParaRPr>
          </a:p>
        </p:txBody>
      </p:sp>
      <p:sp>
        <p:nvSpPr>
          <p:cNvPr id="4" name="Slide Number Placeholder 3"/>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8" name="Text Placeholder 7"/>
          <p:cNvSpPr>
            <a:spLocks noGrp="1"/>
          </p:cNvSpPr>
          <p:nvPr>
            <p:ph type="body" sz="quarter" idx="11" hasCustomPrompt="1"/>
          </p:nvPr>
        </p:nvSpPr>
        <p:spPr>
          <a:xfrm>
            <a:off x="899592" y="1520788"/>
            <a:ext cx="7344816" cy="396044"/>
          </a:xfrm>
        </p:spPr>
        <p:txBody>
          <a:bodyPr/>
          <a:lstStyle>
            <a:lvl1pPr marL="0" indent="0">
              <a:buNone/>
              <a:defRPr sz="1800">
                <a:solidFill>
                  <a:schemeClr val="accent6"/>
                </a:solidFill>
                <a:latin typeface="+mj-lt"/>
              </a:defRPr>
            </a:lvl1pPr>
          </a:lstStyle>
          <a:p>
            <a:pPr lvl="0"/>
            <a:r>
              <a:rPr lang="en-US" dirty="0" smtClean="0"/>
              <a:t>Click to edit Master subhead styles</a:t>
            </a:r>
          </a:p>
        </p:txBody>
      </p:sp>
      <p:sp>
        <p:nvSpPr>
          <p:cNvPr id="11" name="Text Placeholder 10"/>
          <p:cNvSpPr>
            <a:spLocks noGrp="1"/>
          </p:cNvSpPr>
          <p:nvPr>
            <p:ph type="body" sz="quarter" idx="12" hasCustomPrompt="1"/>
          </p:nvPr>
        </p:nvSpPr>
        <p:spPr>
          <a:xfrm>
            <a:off x="899592" y="6165304"/>
            <a:ext cx="7345363" cy="250825"/>
          </a:xfrm>
        </p:spPr>
        <p:txBody>
          <a:bodyPr anchor="b" anchorCtr="0"/>
          <a:lstStyle>
            <a:lvl1pPr marL="0" indent="0">
              <a:spcBef>
                <a:spcPts val="0"/>
              </a:spcBef>
              <a:buNone/>
              <a:defRPr sz="1000"/>
            </a:lvl1pPr>
          </a:lstStyle>
          <a:p>
            <a:pPr lvl="0"/>
            <a:r>
              <a:rPr lang="en-US" dirty="0" smtClean="0"/>
              <a:t>Click to edit Master footnote styles</a:t>
            </a:r>
          </a:p>
        </p:txBody>
      </p:sp>
      <p:sp>
        <p:nvSpPr>
          <p:cNvPr id="7" name="Rectangle 4"/>
          <p:cNvSpPr>
            <a:spLocks noGrp="1" noChangeArrowheads="1"/>
          </p:cNvSpPr>
          <p:nvPr>
            <p:ph type="title"/>
          </p:nvPr>
        </p:nvSpPr>
        <p:spPr bwMode="auto">
          <a:xfrm>
            <a:off x="899592" y="692696"/>
            <a:ext cx="7358063" cy="822960"/>
          </a:xfrm>
          <a:prstGeom prst="rect">
            <a:avLst/>
          </a:prstGeom>
          <a:noFill/>
          <a:ln w="12700">
            <a:noFill/>
            <a:miter lim="800000"/>
            <a:headEnd/>
            <a:tailEnd/>
          </a:ln>
          <a:effectLst/>
        </p:spPr>
        <p:txBody>
          <a:bodyPr vert="horz" wrap="square" lIns="35717" tIns="35717" rIns="35717" bIns="35717" numCol="1" anchor="b" anchorCtr="0" compatLnSpc="1">
            <a:prstTxWarp prst="textNoShape">
              <a:avLst/>
            </a:prstTxWarp>
          </a:bodyPr>
          <a:lstStyle/>
          <a:p>
            <a:pPr lvl="0"/>
            <a:r>
              <a:rPr lang="en-US" smtClean="0">
                <a:sym typeface="Georgia" charset="0"/>
              </a:rPr>
              <a:t>Click to edit Master title style</a:t>
            </a:r>
            <a:endParaRPr lang="en-US" dirty="0" smtClean="0">
              <a:sym typeface="Georgia" charset="0"/>
            </a:endParaRPr>
          </a:p>
        </p:txBody>
      </p:sp>
      <p:sp>
        <p:nvSpPr>
          <p:cNvPr id="10"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31329518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2494" y="1965474"/>
            <a:ext cx="3474720" cy="4019810"/>
          </a:xfr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2020" y="1965474"/>
            <a:ext cx="3492388" cy="4019810"/>
          </a:xfr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6" name="Text Placeholder 7"/>
          <p:cNvSpPr>
            <a:spLocks noGrp="1"/>
          </p:cNvSpPr>
          <p:nvPr>
            <p:ph type="body" sz="quarter" idx="11" hasCustomPrompt="1"/>
          </p:nvPr>
        </p:nvSpPr>
        <p:spPr>
          <a:xfrm>
            <a:off x="899592" y="1520788"/>
            <a:ext cx="7344816" cy="396044"/>
          </a:xfrm>
        </p:spPr>
        <p:txBody>
          <a:bodyPr/>
          <a:lstStyle>
            <a:lvl1pPr marL="0" indent="0">
              <a:buNone/>
              <a:defRPr sz="1800">
                <a:solidFill>
                  <a:schemeClr val="accent6"/>
                </a:solidFill>
                <a:latin typeface="+mj-lt"/>
              </a:defRPr>
            </a:lvl1pPr>
          </a:lstStyle>
          <a:p>
            <a:pPr lvl="0"/>
            <a:r>
              <a:rPr lang="en-US" dirty="0" smtClean="0"/>
              <a:t>Click to edit Master subhead styles</a:t>
            </a:r>
          </a:p>
        </p:txBody>
      </p:sp>
      <p:sp>
        <p:nvSpPr>
          <p:cNvPr id="7" name="Text Placeholder 10"/>
          <p:cNvSpPr>
            <a:spLocks noGrp="1"/>
          </p:cNvSpPr>
          <p:nvPr>
            <p:ph type="body" sz="quarter" idx="12" hasCustomPrompt="1"/>
          </p:nvPr>
        </p:nvSpPr>
        <p:spPr>
          <a:xfrm>
            <a:off x="899592" y="6165304"/>
            <a:ext cx="7345363" cy="250825"/>
          </a:xfrm>
        </p:spPr>
        <p:txBody>
          <a:bodyPr anchor="b" anchorCtr="0"/>
          <a:lstStyle>
            <a:lvl1pPr marL="0" indent="0">
              <a:buNone/>
              <a:defRPr sz="1000"/>
            </a:lvl1pPr>
          </a:lstStyle>
          <a:p>
            <a:pPr lvl="0"/>
            <a:r>
              <a:rPr lang="en-US" dirty="0" smtClean="0"/>
              <a:t>Click to edit Master footnote styles</a:t>
            </a:r>
          </a:p>
        </p:txBody>
      </p:sp>
      <p:sp>
        <p:nvSpPr>
          <p:cNvPr id="8" name="Rectangle 4"/>
          <p:cNvSpPr>
            <a:spLocks noGrp="1" noChangeArrowheads="1"/>
          </p:cNvSpPr>
          <p:nvPr>
            <p:ph type="title"/>
          </p:nvPr>
        </p:nvSpPr>
        <p:spPr bwMode="auto">
          <a:xfrm>
            <a:off x="899592" y="692696"/>
            <a:ext cx="7358063" cy="822960"/>
          </a:xfrm>
          <a:prstGeom prst="rect">
            <a:avLst/>
          </a:prstGeom>
          <a:noFill/>
          <a:ln w="12700">
            <a:noFill/>
            <a:miter lim="800000"/>
            <a:headEnd/>
            <a:tailEnd/>
          </a:ln>
          <a:effectLst/>
        </p:spPr>
        <p:txBody>
          <a:bodyPr vert="horz" wrap="square" lIns="35717" tIns="35717" rIns="35717" bIns="35717" numCol="1" anchor="b" anchorCtr="0" compatLnSpc="1">
            <a:prstTxWarp prst="textNoShape">
              <a:avLst/>
            </a:prstTxWarp>
          </a:bodyPr>
          <a:lstStyle/>
          <a:p>
            <a:pPr lvl="0"/>
            <a:r>
              <a:rPr lang="en-US" smtClean="0">
                <a:sym typeface="Georgia" charset="0"/>
              </a:rPr>
              <a:t>Click to edit Master title style</a:t>
            </a:r>
            <a:endParaRPr lang="en-US" dirty="0" smtClean="0">
              <a:sym typeface="Georgia" charset="0"/>
            </a:endParaRPr>
          </a:p>
        </p:txBody>
      </p:sp>
      <p:sp>
        <p:nvSpPr>
          <p:cNvPr id="10"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310663106"/>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9591" y="2064181"/>
            <a:ext cx="3474720" cy="365760"/>
          </a:xfrm>
          <a:solidFill>
            <a:schemeClr val="accent6"/>
          </a:solidFill>
        </p:spPr>
        <p:txBody>
          <a:bodyPr lIns="91440" anchor="ctr" anchorCtr="0"/>
          <a:lstStyle>
            <a:lvl1pPr marL="0" indent="0" algn="ctr">
              <a:buNone/>
              <a:defRPr sz="1200" b="1" cap="all" spc="20" baseline="0">
                <a:solidFill>
                  <a:srgbClr val="FFFFFF"/>
                </a:solidFill>
                <a:latin typeface="+mn-lt"/>
              </a:defRPr>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899591" y="2429941"/>
            <a:ext cx="3474720" cy="3627351"/>
          </a:xfr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9688" y="2064181"/>
            <a:ext cx="3474720" cy="365760"/>
          </a:xfrm>
          <a:solidFill>
            <a:schemeClr val="accent6"/>
          </a:solidFill>
        </p:spPr>
        <p:txBody>
          <a:bodyPr lIns="91440" anchor="ctr" anchorCtr="0"/>
          <a:lstStyle>
            <a:lvl1pPr marL="0" indent="0" algn="ctr">
              <a:buNone/>
              <a:defRPr sz="1200" b="1" cap="all" spc="20" baseline="0">
                <a:solidFill>
                  <a:srgbClr val="FFFFFF"/>
                </a:solidFill>
                <a:latin typeface="+mn-lt"/>
              </a:defRPr>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769688" y="2429941"/>
            <a:ext cx="3474720" cy="3627351"/>
          </a:xfr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7ED29274-437D-49F0-ADD6-93326A9EC50C}" type="slidenum">
              <a:rPr lang="en-US" smtClean="0"/>
              <a:t>‹#›</a:t>
            </a:fld>
            <a:endParaRPr lang="en-US" dirty="0"/>
          </a:p>
        </p:txBody>
      </p:sp>
      <p:sp>
        <p:nvSpPr>
          <p:cNvPr id="8" name="Text Placeholder 7"/>
          <p:cNvSpPr>
            <a:spLocks noGrp="1"/>
          </p:cNvSpPr>
          <p:nvPr>
            <p:ph type="body" sz="quarter" idx="11" hasCustomPrompt="1"/>
          </p:nvPr>
        </p:nvSpPr>
        <p:spPr>
          <a:xfrm>
            <a:off x="899592" y="1520788"/>
            <a:ext cx="7344816" cy="396044"/>
          </a:xfrm>
        </p:spPr>
        <p:txBody>
          <a:bodyPr/>
          <a:lstStyle>
            <a:lvl1pPr marL="0" indent="0">
              <a:buNone/>
              <a:defRPr sz="1800">
                <a:solidFill>
                  <a:schemeClr val="accent6"/>
                </a:solidFill>
                <a:latin typeface="+mj-lt"/>
              </a:defRPr>
            </a:lvl1pPr>
          </a:lstStyle>
          <a:p>
            <a:pPr lvl="0"/>
            <a:r>
              <a:rPr lang="en-US" dirty="0" smtClean="0"/>
              <a:t>Click to edit Master subhead styles</a:t>
            </a:r>
          </a:p>
        </p:txBody>
      </p:sp>
      <p:sp>
        <p:nvSpPr>
          <p:cNvPr id="10" name="Text Placeholder 10"/>
          <p:cNvSpPr>
            <a:spLocks noGrp="1"/>
          </p:cNvSpPr>
          <p:nvPr>
            <p:ph type="body" sz="quarter" idx="12" hasCustomPrompt="1"/>
          </p:nvPr>
        </p:nvSpPr>
        <p:spPr>
          <a:xfrm>
            <a:off x="899592" y="6165304"/>
            <a:ext cx="7345363" cy="250825"/>
          </a:xfrm>
        </p:spPr>
        <p:txBody>
          <a:bodyPr anchor="b" anchorCtr="0"/>
          <a:lstStyle>
            <a:lvl1pPr marL="0" indent="0">
              <a:buNone/>
              <a:defRPr sz="1000"/>
            </a:lvl1pPr>
          </a:lstStyle>
          <a:p>
            <a:pPr lvl="0"/>
            <a:r>
              <a:rPr lang="en-US" dirty="0" smtClean="0"/>
              <a:t>Click to edit Master footnote styles</a:t>
            </a:r>
          </a:p>
        </p:txBody>
      </p:sp>
      <p:sp>
        <p:nvSpPr>
          <p:cNvPr id="11" name="Rectangle 4"/>
          <p:cNvSpPr>
            <a:spLocks noGrp="1" noChangeArrowheads="1"/>
          </p:cNvSpPr>
          <p:nvPr>
            <p:ph type="title"/>
          </p:nvPr>
        </p:nvSpPr>
        <p:spPr bwMode="auto">
          <a:xfrm>
            <a:off x="899592" y="692696"/>
            <a:ext cx="7358063" cy="822960"/>
          </a:xfrm>
          <a:prstGeom prst="rect">
            <a:avLst/>
          </a:prstGeom>
          <a:noFill/>
          <a:ln w="12700">
            <a:noFill/>
            <a:miter lim="800000"/>
            <a:headEnd/>
            <a:tailEnd/>
          </a:ln>
          <a:effectLst/>
        </p:spPr>
        <p:txBody>
          <a:bodyPr vert="horz" wrap="square" lIns="35717" tIns="35717" rIns="35717" bIns="35717" numCol="1" anchor="b" anchorCtr="0" compatLnSpc="1">
            <a:prstTxWarp prst="textNoShape">
              <a:avLst/>
            </a:prstTxWarp>
          </a:bodyPr>
          <a:lstStyle/>
          <a:p>
            <a:pPr lvl="0"/>
            <a:r>
              <a:rPr lang="en-US" smtClean="0">
                <a:sym typeface="Georgia" charset="0"/>
              </a:rPr>
              <a:t>Click to edit Master title style</a:t>
            </a:r>
            <a:endParaRPr lang="en-US" dirty="0" smtClean="0">
              <a:sym typeface="Georgia" charset="0"/>
            </a:endParaRPr>
          </a:p>
        </p:txBody>
      </p:sp>
      <p:sp>
        <p:nvSpPr>
          <p:cNvPr id="13" name="Footer Placeholder 3"/>
          <p:cNvSpPr>
            <a:spLocks noGrp="1"/>
          </p:cNvSpPr>
          <p:nvPr>
            <p:ph type="ftr" sz="quarter" idx="1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86285632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4097" name="Rectangle 1"/>
          <p:cNvSpPr>
            <a:spLocks/>
          </p:cNvSpPr>
          <p:nvPr/>
        </p:nvSpPr>
        <p:spPr bwMode="auto">
          <a:xfrm>
            <a:off x="276820" y="276820"/>
            <a:ext cx="8581430" cy="6295430"/>
          </a:xfrm>
          <a:prstGeom prst="rect">
            <a:avLst/>
          </a:prstGeom>
          <a:solidFill>
            <a:schemeClr val="bg1"/>
          </a:solidFill>
          <a:ln w="139700" cap="flat">
            <a:noFill/>
            <a:miter lim="800000"/>
            <a:headEnd type="none" w="med" len="med"/>
            <a:tailEnd type="none" w="med" len="med"/>
          </a:ln>
        </p:spPr>
        <p:txBody>
          <a:bodyPr lIns="0" tIns="0" rIns="0" bIns="0"/>
          <a:lstStyle/>
          <a:p>
            <a:pPr algn="ctr" eaLnBrk="1" hangingPunct="1"/>
            <a:endParaRPr lang="en-US" sz="3000" dirty="0" smtClean="0">
              <a:solidFill>
                <a:srgbClr val="000000"/>
              </a:solidFill>
              <a:latin typeface="Gill Sans" charset="0"/>
              <a:sym typeface="Gill Sans" charset="0"/>
            </a:endParaRPr>
          </a:p>
        </p:txBody>
      </p:sp>
      <p:sp>
        <p:nvSpPr>
          <p:cNvPr id="4099" name="Rectangle 3"/>
          <p:cNvSpPr>
            <a:spLocks noGrp="1" noChangeArrowheads="1"/>
          </p:cNvSpPr>
          <p:nvPr>
            <p:ph type="body" idx="1"/>
          </p:nvPr>
        </p:nvSpPr>
        <p:spPr bwMode="auto">
          <a:xfrm>
            <a:off x="899592" y="1952836"/>
            <a:ext cx="7358063" cy="3502633"/>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p>
            <a:pPr lvl="0"/>
            <a:r>
              <a:rPr lang="en-US" smtClean="0">
                <a:sym typeface="Georgia" charset="0"/>
              </a:rPr>
              <a:t>Click to edit Master text styles</a:t>
            </a:r>
          </a:p>
          <a:p>
            <a:pPr lvl="1"/>
            <a:r>
              <a:rPr lang="en-US" smtClean="0">
                <a:sym typeface="Georgia" charset="0"/>
              </a:rPr>
              <a:t>Second level</a:t>
            </a:r>
          </a:p>
          <a:p>
            <a:pPr lvl="2"/>
            <a:r>
              <a:rPr lang="en-US" smtClean="0">
                <a:sym typeface="Georgia" charset="0"/>
              </a:rPr>
              <a:t>Third level</a:t>
            </a:r>
          </a:p>
          <a:p>
            <a:pPr lvl="3"/>
            <a:r>
              <a:rPr lang="en-US" smtClean="0">
                <a:sym typeface="Georgia" charset="0"/>
              </a:rPr>
              <a:t>Fourth level</a:t>
            </a:r>
          </a:p>
          <a:p>
            <a:pPr lvl="4"/>
            <a:r>
              <a:rPr lang="en-US" smtClean="0">
                <a:sym typeface="Georgia" charset="0"/>
              </a:rPr>
              <a:t>Fifth level</a:t>
            </a:r>
            <a:endParaRPr lang="en-US" dirty="0" smtClean="0">
              <a:sym typeface="Gill Sans" charset="0"/>
            </a:endParaRPr>
          </a:p>
        </p:txBody>
      </p:sp>
      <p:sp>
        <p:nvSpPr>
          <p:cNvPr id="4100" name="Rectangle 4"/>
          <p:cNvSpPr>
            <a:spLocks noGrp="1" noChangeArrowheads="1"/>
          </p:cNvSpPr>
          <p:nvPr>
            <p:ph type="title"/>
          </p:nvPr>
        </p:nvSpPr>
        <p:spPr bwMode="auto">
          <a:xfrm>
            <a:off x="899592" y="682451"/>
            <a:ext cx="7358063" cy="822960"/>
          </a:xfrm>
          <a:prstGeom prst="rect">
            <a:avLst/>
          </a:prstGeom>
          <a:noFill/>
          <a:ln w="12700">
            <a:noFill/>
            <a:miter lim="800000"/>
            <a:headEnd/>
            <a:tailEnd/>
          </a:ln>
          <a:effectLst/>
        </p:spPr>
        <p:txBody>
          <a:bodyPr vert="horz" wrap="square" lIns="35717" tIns="35717" rIns="35717" bIns="35717" numCol="1" anchor="b" anchorCtr="0" compatLnSpc="1">
            <a:prstTxWarp prst="textNoShape">
              <a:avLst/>
            </a:prstTxWarp>
          </a:bodyPr>
          <a:lstStyle/>
          <a:p>
            <a:pPr lvl="0"/>
            <a:r>
              <a:rPr lang="en-US" smtClean="0">
                <a:sym typeface="Georgia" charset="0"/>
              </a:rPr>
              <a:t>Click to edit Master title style</a:t>
            </a:r>
            <a:endParaRPr lang="en-US" dirty="0" smtClean="0">
              <a:sym typeface="Georgia" charset="0"/>
            </a:endParaRPr>
          </a:p>
        </p:txBody>
      </p:sp>
      <p:sp>
        <p:nvSpPr>
          <p:cNvPr id="4101" name="Text Box 5"/>
          <p:cNvSpPr txBox="1">
            <a:spLocks noGrp="1" noChangeArrowheads="1"/>
          </p:cNvSpPr>
          <p:nvPr>
            <p:ph type="sldNum" sz="quarter" idx="4"/>
          </p:nvPr>
        </p:nvSpPr>
        <p:spPr bwMode="auto">
          <a:xfrm>
            <a:off x="262310" y="6616898"/>
            <a:ext cx="179710" cy="169664"/>
          </a:xfrm>
          <a:prstGeom prst="rect">
            <a:avLst/>
          </a:prstGeom>
          <a:noFill/>
          <a:ln w="12700">
            <a:noFill/>
            <a:miter lim="800000"/>
            <a:headEnd/>
            <a:tailEnd/>
          </a:ln>
          <a:effectLst/>
        </p:spPr>
        <p:txBody>
          <a:bodyPr vert="horz" wrap="none" lIns="64291" tIns="32146" rIns="64291" bIns="32146" numCol="1" anchor="t" anchorCtr="0" compatLnSpc="1">
            <a:prstTxWarp prst="textNoShape">
              <a:avLst/>
            </a:prstTxWarp>
          </a:bodyPr>
          <a:lstStyle>
            <a:lvl1pPr algn="l">
              <a:defRPr sz="700">
                <a:solidFill>
                  <a:schemeClr val="tx1"/>
                </a:solidFill>
                <a:latin typeface="Arial" charset="0"/>
                <a:cs typeface="Arial" charset="0"/>
                <a:sym typeface="Arial" charset="0"/>
              </a:defRPr>
            </a:lvl1pPr>
          </a:lstStyle>
          <a:p>
            <a:fld id="{7ED29274-437D-49F0-ADD6-93326A9EC50C}" type="slidenum">
              <a:rPr lang="en-US" smtClean="0"/>
              <a:t>‹#›</a:t>
            </a:fld>
            <a:endParaRPr lang="en-US" dirty="0"/>
          </a:p>
        </p:txBody>
      </p:sp>
      <p:sp>
        <p:nvSpPr>
          <p:cNvPr id="8"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92218" y="356491"/>
            <a:ext cx="1666627" cy="246290"/>
          </a:xfrm>
          <a:prstGeom prst="rect">
            <a:avLst/>
          </a:prstGeom>
        </p:spPr>
      </p:pic>
    </p:spTree>
    <p:extLst>
      <p:ext uri="{BB962C8B-B14F-4D97-AF65-F5344CB8AC3E}">
        <p14:creationId xmlns:p14="http://schemas.microsoft.com/office/powerpoint/2010/main" val="183752131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2" r:id="rId12"/>
    <p:sldLayoutId id="2147483693" r:id="rId13"/>
    <p:sldLayoutId id="2147483694" r:id="rId14"/>
  </p:sldLayoutIdLst>
  <p:transition/>
  <p:timing>
    <p:tnLst>
      <p:par>
        <p:cTn id="1" dur="indefinite" restart="never" nodeType="tmRoot"/>
      </p:par>
    </p:tnLst>
  </p:timing>
  <p:hf sldNum="0" hdr="0" dt="0"/>
  <p:txStyles>
    <p:titleStyle>
      <a:lvl1pPr algn="l" rtl="0" eaLnBrk="1" fontAlgn="base" hangingPunct="1">
        <a:spcBef>
          <a:spcPct val="0"/>
        </a:spcBef>
        <a:spcAft>
          <a:spcPct val="0"/>
        </a:spcAft>
        <a:defRPr sz="2800">
          <a:solidFill>
            <a:srgbClr val="D53C23"/>
          </a:solidFill>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p:titleStyle>
    <p:bodyStyle>
      <a:lvl1pPr marL="174625" indent="-174625" algn="l" rtl="0" eaLnBrk="1" fontAlgn="base" hangingPunct="1">
        <a:spcBef>
          <a:spcPts val="600"/>
        </a:spcBef>
        <a:spcAft>
          <a:spcPts val="300"/>
        </a:spcAft>
        <a:buFont typeface="Arial" pitchFamily="34" charset="0"/>
        <a:buChar char="•"/>
        <a:defRPr sz="2000">
          <a:solidFill>
            <a:schemeClr val="tx1"/>
          </a:solidFill>
          <a:latin typeface="+mn-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hyperlink" Target="mailto:safercare@rmf.harvard.edu" TargetMode="External"/><Relationship Id="rId2" Type="http://schemas.openxmlformats.org/officeDocument/2006/relationships/hyperlink" Target="https://www.rmf.harvard.edu/Clinician-Resources/Case-Study/2014/Safer-Care-mismanagement-patient-found-breast-lump#more" TargetMode="Externa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3" Type="http://schemas.openxmlformats.org/officeDocument/2006/relationships/hyperlink" Target="mailto:safercare@rmf.harvard.edu" TargetMode="External"/><Relationship Id="rId2" Type="http://schemas.openxmlformats.org/officeDocument/2006/relationships/hyperlink" Target="https://www.rmf.harvard.edu/Clinician-Resources/Case-Study/2014/Safer-Care-mismanagement-patient-found-breast-lump#more" TargetMode="Externa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3" Type="http://schemas.openxmlformats.org/officeDocument/2006/relationships/hyperlink" Target="mailto:safercare@rmf.harvard.edu" TargetMode="External"/><Relationship Id="rId2" Type="http://schemas.openxmlformats.org/officeDocument/2006/relationships/hyperlink" Target="https://www.rmf.harvard.edu/Clinician-Resources/Case-Study/2014/Safer-Care-mismanagement-patient-found-breast-lump#more" TargetMode="Externa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3" Type="http://schemas.openxmlformats.org/officeDocument/2006/relationships/hyperlink" Target="mailto:safercare@rmf.harvard.edu" TargetMode="External"/><Relationship Id="rId2" Type="http://schemas.openxmlformats.org/officeDocument/2006/relationships/hyperlink" Target="https://www.rmf.harvard.edu/Clinician-Resources/Case-Study/2014/Safer-Care-mismanagement-patient-found-breast-lump#more"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mf.harvard.edu/Clinician-Resources/Guidelines-Algorithms/2014/Breast-Care-Management-Algorithm"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mf.harvard.edu/Clinician-Resources/Guidelines-Algorithms/2014/Breast-Care-Management-Algorith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mailto:safercare@rmf.harvard.edu" TargetMode="External"/><Relationship Id="rId2" Type="http://schemas.openxmlformats.org/officeDocument/2006/relationships/hyperlink" Target="https://www.rmf.harvard.edu/Clinician-Resources/Case-Study/2014/Safer-Care-mismanagement-patient-found-breast-lump#more"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s://www.rmf.harvard.edu/Clinician-Resources/Case-Study/2014/Safer-Care-Delayed-Lung-Cancer-Dx#more" TargetMode="External"/><Relationship Id="rId2" Type="http://schemas.openxmlformats.org/officeDocument/2006/relationships/hyperlink" Target="https://www.rmf.harvard.edu/Clinician-Resources/Case-Study/2014/Safer-Care-mismanagement-patient-found-breast-lump#more" TargetMode="External"/><Relationship Id="rId1" Type="http://schemas.openxmlformats.org/officeDocument/2006/relationships/slideLayout" Target="../slideLayouts/slideLayout14.xml"/><Relationship Id="rId4" Type="http://schemas.openxmlformats.org/officeDocument/2006/relationships/hyperlink" Target="mailto:safercare@rmf.harvard.edu"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s://www.rmf.harvard.edu/Clinician-Resources/Case-Study/2014/Safer-Care-Mismanaged-Specimen#more" TargetMode="External"/><Relationship Id="rId2" Type="http://schemas.openxmlformats.org/officeDocument/2006/relationships/hyperlink" Target="https://www.rmf.harvard.edu/Clinician-Resources/Case-Study/2014/Safer-Care-mismanagement-patient-found-breast-lump#more" TargetMode="External"/><Relationship Id="rId1" Type="http://schemas.openxmlformats.org/officeDocument/2006/relationships/slideLayout" Target="../slideLayouts/slideLayout14.xml"/><Relationship Id="rId4" Type="http://schemas.openxmlformats.org/officeDocument/2006/relationships/hyperlink" Target="mailto:safercare@rmf.harvard.edu"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hyperlink" Target="https://www.rmf.harvard.edu/Clinician-Resources/Case-Study/2014/Safer-Care-Missing-dismissing-signs-and-symptoms#more" TargetMode="External"/><Relationship Id="rId2" Type="http://schemas.openxmlformats.org/officeDocument/2006/relationships/hyperlink" Target="https://www.rmf.harvard.edu/Clinician-Resources/Case-Study/2014/Safer-Care-mismanagement-patient-found-breast-lump#more" TargetMode="External"/><Relationship Id="rId1" Type="http://schemas.openxmlformats.org/officeDocument/2006/relationships/slideLayout" Target="../slideLayouts/slideLayout14.xml"/><Relationship Id="rId4" Type="http://schemas.openxmlformats.org/officeDocument/2006/relationships/hyperlink" Target="mailto:safercare@rmf.harvard.edu"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hyperlink" Target="https://www.rmf.harvard.edu/Clinician-Resources/Case-Study/2014/Safer-Care-Unreconciled-Specialist-Opinion#more" TargetMode="External"/><Relationship Id="rId2" Type="http://schemas.openxmlformats.org/officeDocument/2006/relationships/hyperlink" Target="https://www.rmf.harvard.edu/Clinician-Resources/Case-Study/2014/Safer-Care-mismanagement-patient-found-breast-lump#more" TargetMode="External"/><Relationship Id="rId1" Type="http://schemas.openxmlformats.org/officeDocument/2006/relationships/slideLayout" Target="../slideLayouts/slideLayout14.xml"/><Relationship Id="rId4" Type="http://schemas.openxmlformats.org/officeDocument/2006/relationships/hyperlink" Target="mailto:safercare@rmf.harvard.edu"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3" y="2718686"/>
            <a:ext cx="7236804" cy="864095"/>
          </a:xfrm>
        </p:spPr>
        <p:txBody>
          <a:bodyPr/>
          <a:lstStyle/>
          <a:p>
            <a:r>
              <a:rPr lang="en-US" i="1" dirty="0" smtClean="0"/>
              <a:t>Are You Safe?</a:t>
            </a:r>
            <a:r>
              <a:rPr lang="en-US" dirty="0" smtClean="0"/>
              <a:t/>
            </a:r>
            <a:br>
              <a:rPr lang="en-US" dirty="0" smtClean="0"/>
            </a:br>
            <a:r>
              <a:rPr lang="en-US" sz="2800" dirty="0" smtClean="0"/>
              <a:t>Patient safety risks for office-based practices</a:t>
            </a:r>
            <a:endParaRPr lang="en-US" dirty="0"/>
          </a:p>
        </p:txBody>
      </p:sp>
      <p:sp>
        <p:nvSpPr>
          <p:cNvPr id="10" name="Subtitle 9"/>
          <p:cNvSpPr>
            <a:spLocks noGrp="1"/>
          </p:cNvSpPr>
          <p:nvPr>
            <p:ph type="subTitle" idx="1"/>
          </p:nvPr>
        </p:nvSpPr>
        <p:spPr>
          <a:xfrm>
            <a:off x="899592" y="3610186"/>
            <a:ext cx="7236804" cy="720080"/>
          </a:xfrm>
        </p:spPr>
        <p:txBody>
          <a:bodyPr/>
          <a:lstStyle/>
          <a:p>
            <a:r>
              <a:rPr lang="en-US" dirty="0" smtClean="0"/>
              <a:t>Reliable Diagnoses: </a:t>
            </a:r>
            <a:br>
              <a:rPr lang="en-US" dirty="0" smtClean="0"/>
            </a:br>
            <a:r>
              <a:rPr lang="en-US" i="1" dirty="0" smtClean="0"/>
              <a:t>Should I use a decision support tool?</a:t>
            </a:r>
            <a:endParaRPr lang="en-US" i="1" dirty="0"/>
          </a:p>
        </p:txBody>
      </p:sp>
      <p:sp>
        <p:nvSpPr>
          <p:cNvPr id="6" name="Text Placeholder 5"/>
          <p:cNvSpPr>
            <a:spLocks noGrp="1"/>
          </p:cNvSpPr>
          <p:nvPr>
            <p:ph type="body" sz="quarter" idx="11"/>
          </p:nvPr>
        </p:nvSpPr>
        <p:spPr/>
        <p:txBody>
          <a:bodyPr/>
          <a:lstStyle/>
          <a:p>
            <a:endParaRPr lang="en-US" dirty="0"/>
          </a:p>
        </p:txBody>
      </p:sp>
      <p:sp>
        <p:nvSpPr>
          <p:cNvPr id="12" name="Footer Placeholder 3"/>
          <p:cNvSpPr>
            <a:spLocks noGrp="1"/>
          </p:cNvSpPr>
          <p:nvPr>
            <p:ph type="ftr" sz="quarter" idx="3"/>
          </p:nvPr>
        </p:nvSpPr>
        <p:spPr>
          <a:xfrm>
            <a:off x="899592" y="6612757"/>
            <a:ext cx="7863840" cy="245244"/>
          </a:xfrm>
        </p:spPr>
        <p:txBody>
          <a:bodyPr/>
          <a:lstStyle>
            <a:lvl1pPr>
              <a:defRPr sz="850"/>
            </a:lvl1pPr>
          </a:lstStyle>
          <a:p>
            <a:r>
              <a:rPr lang="en-US" dirty="0" smtClean="0">
                <a:latin typeface="Arial" panose="020B0604020202020204" pitchFamily="34" charset="0"/>
                <a:cs typeface="Arial" panose="020B0604020202020204" pitchFamily="34" charset="0"/>
              </a:rPr>
              <a:t>© 2016 CRICO. The Are You Safe? case studies offer suggestions for assessing and addressing patient safety and should not be construed as a standard of care.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5970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Two-thirds of </a:t>
            </a:r>
            <a:r>
              <a:rPr lang="en-US" dirty="0"/>
              <a:t>cases </a:t>
            </a:r>
            <a:r>
              <a:rPr lang="en-US" dirty="0" smtClean="0"/>
              <a:t>involve </a:t>
            </a:r>
            <a:br>
              <a:rPr lang="en-US" dirty="0" smtClean="0"/>
            </a:br>
            <a:r>
              <a:rPr lang="en-US" dirty="0" smtClean="0"/>
              <a:t>permanent </a:t>
            </a:r>
            <a:r>
              <a:rPr lang="en-US" dirty="0"/>
              <a:t>injury or </a:t>
            </a:r>
            <a:r>
              <a:rPr lang="en-US" dirty="0" smtClean="0"/>
              <a:t>death.</a:t>
            </a:r>
            <a:endParaRPr lang="en-US" sz="2000" b="0" dirty="0"/>
          </a:p>
        </p:txBody>
      </p:sp>
      <p:sp>
        <p:nvSpPr>
          <p:cNvPr id="10" name="Text Placeholder 9"/>
          <p:cNvSpPr>
            <a:spLocks noGrp="1"/>
          </p:cNvSpPr>
          <p:nvPr>
            <p:ph type="body" sz="quarter" idx="11"/>
          </p:nvPr>
        </p:nvSpPr>
        <p:spPr/>
        <p:txBody>
          <a:bodyPr/>
          <a:lstStyle/>
          <a:p>
            <a:r>
              <a:rPr lang="en-US" dirty="0"/>
              <a:t>Injury </a:t>
            </a:r>
            <a:r>
              <a:rPr lang="en-US" dirty="0" smtClean="0"/>
              <a:t>Severity in Ambulatory Diagnosis Cases</a:t>
            </a:r>
            <a:endParaRPr lang="en-US" dirty="0"/>
          </a:p>
        </p:txBody>
      </p:sp>
      <p:sp>
        <p:nvSpPr>
          <p:cNvPr id="11" name="Text Placeholder 10"/>
          <p:cNvSpPr>
            <a:spLocks noGrp="1"/>
          </p:cNvSpPr>
          <p:nvPr>
            <p:ph type="body" sz="quarter" idx="12"/>
          </p:nvPr>
        </p:nvSpPr>
        <p:spPr/>
        <p:txBody>
          <a:bodyPr/>
          <a:lstStyle/>
          <a:p>
            <a:r>
              <a:rPr lang="en-US" dirty="0"/>
              <a:t>CRICO N=175 MPL cases with claim made date 1/1/11–8/31/16 involving ambulatory care and alleging diagnostic failure.</a:t>
            </a:r>
          </a:p>
          <a:p>
            <a:pPr marL="914400" indent="-914400"/>
            <a:r>
              <a:rPr lang="en-US" dirty="0" smtClean="0"/>
              <a:t>Severity Scale:	High=Death, Permanent Grave, Permanent Major, or Permanent Significant</a:t>
            </a:r>
            <a:br>
              <a:rPr lang="en-US" dirty="0" smtClean="0"/>
            </a:br>
            <a:r>
              <a:rPr lang="en-US" dirty="0" smtClean="0"/>
              <a:t>Medium=Permanent Minor, Temporary Major, or Temporary Minor</a:t>
            </a:r>
            <a:br>
              <a:rPr lang="en-US" dirty="0" smtClean="0"/>
            </a:br>
            <a:r>
              <a:rPr lang="en-US" dirty="0" smtClean="0"/>
              <a:t>Low= Temporary Insignificant, Emotional Only, or Legal Issue Only</a:t>
            </a:r>
          </a:p>
        </p:txBody>
      </p:sp>
      <p:sp>
        <p:nvSpPr>
          <p:cNvPr id="309" name="Footer Placeholder 3"/>
          <p:cNvSpPr>
            <a:spLocks noGrp="1"/>
          </p:cNvSpPr>
          <p:nvPr>
            <p:ph type="ftr" sz="quarter" idx="3"/>
          </p:nvPr>
        </p:nvSpPr>
        <p:spPr>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graphicFrame>
        <p:nvGraphicFramePr>
          <p:cNvPr id="6144" name="Table 6143"/>
          <p:cNvGraphicFramePr>
            <a:graphicFrameLocks noGrp="1"/>
          </p:cNvGraphicFramePr>
          <p:nvPr>
            <p:extLst/>
          </p:nvPr>
        </p:nvGraphicFramePr>
        <p:xfrm>
          <a:off x="6619988" y="2235736"/>
          <a:ext cx="2445208" cy="1894902"/>
        </p:xfrm>
        <a:graphic>
          <a:graphicData uri="http://schemas.openxmlformats.org/drawingml/2006/table">
            <a:tbl>
              <a:tblPr firstRow="1" bandRow="1">
                <a:tableStyleId>{2D5ABB26-0587-4C30-8999-92F81FD0307C}</a:tableStyleId>
              </a:tblPr>
              <a:tblGrid>
                <a:gridCol w="609152"/>
                <a:gridCol w="435109"/>
                <a:gridCol w="1400947"/>
              </a:tblGrid>
              <a:tr h="457390">
                <a:tc>
                  <a:txBody>
                    <a:bodyPr/>
                    <a:lstStyle/>
                    <a:p>
                      <a:pPr algn="r"/>
                      <a:r>
                        <a:rPr lang="en-US" sz="1800" dirty="0" smtClean="0"/>
                        <a:t>6%</a:t>
                      </a:r>
                      <a:endParaRPr lang="en-US" sz="1800" dirty="0"/>
                    </a:p>
                  </a:txBody>
                  <a:tcPr marL="0" marR="0" marT="0" marB="0" anchor="ctr"/>
                </a:tc>
                <a:tc>
                  <a:txBody>
                    <a:bodyPr/>
                    <a:lstStyle/>
                    <a:p>
                      <a:pPr algn="ctr"/>
                      <a:r>
                        <a:rPr lang="en-US" sz="2800" dirty="0" smtClean="0">
                          <a:solidFill>
                            <a:schemeClr val="accent4"/>
                          </a:solidFill>
                          <a:sym typeface="Wingdings" panose="05000000000000000000" pitchFamily="2" charset="2"/>
                        </a:rPr>
                        <a:t></a:t>
                      </a:r>
                      <a:endParaRPr lang="en-US" sz="2800" dirty="0">
                        <a:solidFill>
                          <a:schemeClr val="accent4"/>
                        </a:solidFill>
                      </a:endParaRPr>
                    </a:p>
                  </a:txBody>
                  <a:tcPr marL="0" marR="0" marT="0" marB="0" anchor="ctr"/>
                </a:tc>
                <a:tc>
                  <a:txBody>
                    <a:bodyPr/>
                    <a:lstStyle/>
                    <a:p>
                      <a:r>
                        <a:rPr lang="en-US" sz="1600" dirty="0" smtClean="0"/>
                        <a:t>low</a:t>
                      </a:r>
                      <a:endParaRPr lang="en-US" sz="1600" dirty="0"/>
                    </a:p>
                  </a:txBody>
                  <a:tcPr marL="0" marR="0" marT="0" marB="0" anchor="ctr"/>
                </a:tc>
              </a:tr>
              <a:tr h="457390">
                <a:tc>
                  <a:txBody>
                    <a:bodyPr/>
                    <a:lstStyle/>
                    <a:p>
                      <a:pPr algn="r"/>
                      <a:r>
                        <a:rPr lang="en-US" sz="1800" dirty="0" smtClean="0"/>
                        <a:t>30%</a:t>
                      </a:r>
                      <a:endParaRPr lang="en-US" sz="1800" dirty="0"/>
                    </a:p>
                  </a:txBody>
                  <a:tcPr marL="0" marR="0" marT="0" marB="0" anchor="ctr"/>
                </a:tc>
                <a:tc>
                  <a:txBody>
                    <a:bodyPr/>
                    <a:lstStyle/>
                    <a:p>
                      <a:pPr marL="0" marR="0" indent="0" algn="ctr" defTabSz="642915" rtl="0" eaLnBrk="1" fontAlgn="auto" latinLnBrk="0" hangingPunct="1">
                        <a:lnSpc>
                          <a:spcPct val="100000"/>
                        </a:lnSpc>
                        <a:spcBef>
                          <a:spcPts val="0"/>
                        </a:spcBef>
                        <a:spcAft>
                          <a:spcPts val="0"/>
                        </a:spcAft>
                        <a:buClrTx/>
                        <a:buSzTx/>
                        <a:buFontTx/>
                        <a:buNone/>
                        <a:tabLst/>
                        <a:defRPr/>
                      </a:pPr>
                      <a:r>
                        <a:rPr lang="en-US" sz="2800" dirty="0" smtClean="0">
                          <a:solidFill>
                            <a:schemeClr val="accent3"/>
                          </a:solidFill>
                          <a:sym typeface="Wingdings" panose="05000000000000000000" pitchFamily="2" charset="2"/>
                        </a:rPr>
                        <a:t></a:t>
                      </a:r>
                      <a:endParaRPr lang="en-US" sz="2800" dirty="0" smtClean="0">
                        <a:solidFill>
                          <a:schemeClr val="accent3"/>
                        </a:solidFill>
                      </a:endParaRPr>
                    </a:p>
                  </a:txBody>
                  <a:tcPr marL="0" marR="0" marT="0" marB="0" anchor="ctr"/>
                </a:tc>
                <a:tc>
                  <a:txBody>
                    <a:bodyPr/>
                    <a:lstStyle/>
                    <a:p>
                      <a:r>
                        <a:rPr lang="en-US" sz="1600" dirty="0" smtClean="0"/>
                        <a:t>medium</a:t>
                      </a:r>
                      <a:endParaRPr lang="en-US" sz="1600" dirty="0"/>
                    </a:p>
                  </a:txBody>
                  <a:tcPr marL="0" marR="0" marT="0" marB="0" anchor="ctr"/>
                </a:tc>
              </a:tr>
              <a:tr h="457390">
                <a:tc>
                  <a:txBody>
                    <a:bodyPr/>
                    <a:lstStyle/>
                    <a:p>
                      <a:pPr algn="r"/>
                      <a:r>
                        <a:rPr lang="en-US" sz="1800" dirty="0" smtClean="0"/>
                        <a:t>64%</a:t>
                      </a:r>
                      <a:endParaRPr lang="en-US" sz="1800" dirty="0"/>
                    </a:p>
                  </a:txBody>
                  <a:tcPr marL="0" marR="0" marT="0" marB="0" anchor="ctr"/>
                </a:tc>
                <a:tc>
                  <a:txBody>
                    <a:bodyPr/>
                    <a:lstStyle/>
                    <a:p>
                      <a:pPr marL="0" marR="0" indent="0" algn="ctr" defTabSz="642915" rtl="0" eaLnBrk="1" fontAlgn="auto" latinLnBrk="0" hangingPunct="1">
                        <a:lnSpc>
                          <a:spcPct val="100000"/>
                        </a:lnSpc>
                        <a:spcBef>
                          <a:spcPts val="0"/>
                        </a:spcBef>
                        <a:spcAft>
                          <a:spcPts val="0"/>
                        </a:spcAft>
                        <a:buClrTx/>
                        <a:buSzTx/>
                        <a:buFontTx/>
                        <a:buNone/>
                        <a:tabLst/>
                        <a:defRPr/>
                      </a:pPr>
                      <a:r>
                        <a:rPr lang="en-US" sz="2800" dirty="0" smtClean="0">
                          <a:solidFill>
                            <a:schemeClr val="accent6"/>
                          </a:solidFill>
                          <a:sym typeface="Wingdings" panose="05000000000000000000" pitchFamily="2" charset="2"/>
                        </a:rPr>
                        <a:t></a:t>
                      </a:r>
                      <a:endParaRPr lang="en-US" sz="2800" dirty="0" smtClean="0">
                        <a:solidFill>
                          <a:schemeClr val="accent6"/>
                        </a:solidFill>
                      </a:endParaRPr>
                    </a:p>
                  </a:txBody>
                  <a:tcPr marL="0" marR="0" marT="0" marB="0" anchor="ctr"/>
                </a:tc>
                <a:tc>
                  <a:txBody>
                    <a:bodyPr/>
                    <a:lstStyle/>
                    <a:p>
                      <a:r>
                        <a:rPr lang="en-US" sz="1600" dirty="0" smtClean="0"/>
                        <a:t>high</a:t>
                      </a:r>
                      <a:endParaRPr lang="en-US" sz="1600" dirty="0"/>
                    </a:p>
                  </a:txBody>
                  <a:tcPr marL="0" marR="0" marT="0" marB="0" anchor="ctr"/>
                </a:tc>
              </a:tr>
              <a:tr h="522732">
                <a:tc>
                  <a:txBody>
                    <a:bodyPr/>
                    <a:lstStyle/>
                    <a:p>
                      <a:pPr algn="r"/>
                      <a:endParaRPr lang="en-US" sz="1600" dirty="0"/>
                    </a:p>
                  </a:txBody>
                  <a:tcPr marL="0" marR="0" marT="0" marB="0" anchor="ctr"/>
                </a:tc>
                <a:tc>
                  <a:txBody>
                    <a:bodyPr/>
                    <a:lstStyle/>
                    <a:p>
                      <a:pPr marL="0" marR="0" indent="0" algn="ctr" defTabSz="642915" rtl="0" eaLnBrk="1" fontAlgn="auto" latinLnBrk="0" hangingPunct="1">
                        <a:lnSpc>
                          <a:spcPct val="100000"/>
                        </a:lnSpc>
                        <a:spcBef>
                          <a:spcPts val="0"/>
                        </a:spcBef>
                        <a:spcAft>
                          <a:spcPts val="0"/>
                        </a:spcAft>
                        <a:buClrTx/>
                        <a:buSzTx/>
                        <a:buFontTx/>
                        <a:buNone/>
                        <a:tabLst/>
                        <a:defRPr/>
                      </a:pPr>
                      <a:r>
                        <a:rPr lang="en-US" sz="2800" dirty="0" smtClean="0">
                          <a:sym typeface="Wingdings" panose="05000000000000000000" pitchFamily="2" charset="2"/>
                        </a:rPr>
                        <a:t></a:t>
                      </a:r>
                      <a:endParaRPr lang="en-US" sz="2800" dirty="0" smtClean="0"/>
                    </a:p>
                  </a:txBody>
                  <a:tcPr marL="0" marR="0" marT="0" marB="0" anchor="ctr"/>
                </a:tc>
                <a:tc>
                  <a:txBody>
                    <a:bodyPr/>
                    <a:lstStyle/>
                    <a:p>
                      <a:r>
                        <a:rPr lang="en-US" sz="1600" i="1" dirty="0" smtClean="0"/>
                        <a:t>including </a:t>
                      </a:r>
                      <a:br>
                        <a:rPr lang="en-US" sz="1600" i="1" dirty="0" smtClean="0"/>
                      </a:br>
                      <a:r>
                        <a:rPr lang="en-US" sz="1600" i="1" dirty="0" smtClean="0"/>
                        <a:t>death</a:t>
                      </a:r>
                      <a:endParaRPr lang="en-US" sz="1600" i="1" dirty="0"/>
                    </a:p>
                  </a:txBody>
                  <a:tcPr marL="0" marR="0" marT="0" marB="0" anchor="ctr"/>
                </a:tc>
              </a:tr>
            </a:tbl>
          </a:graphicData>
        </a:graphic>
      </p:graphicFrame>
      <p:grpSp>
        <p:nvGrpSpPr>
          <p:cNvPr id="3" name="Group 2"/>
          <p:cNvGrpSpPr/>
          <p:nvPr/>
        </p:nvGrpSpPr>
        <p:grpSpPr>
          <a:xfrm>
            <a:off x="973334" y="2013120"/>
            <a:ext cx="5389366" cy="2885940"/>
            <a:chOff x="973334" y="2013119"/>
            <a:chExt cx="5475868" cy="2932261"/>
          </a:xfrm>
        </p:grpSpPr>
        <p:grpSp>
          <p:nvGrpSpPr>
            <p:cNvPr id="332" name="Group 331"/>
            <p:cNvGrpSpPr/>
            <p:nvPr/>
          </p:nvGrpSpPr>
          <p:grpSpPr>
            <a:xfrm>
              <a:off x="973334" y="2013119"/>
              <a:ext cx="216929" cy="525669"/>
              <a:chOff x="6572302" y="2286204"/>
              <a:chExt cx="1530350" cy="3708400"/>
            </a:xfrm>
            <a:solidFill>
              <a:schemeClr val="accent4"/>
            </a:solidFill>
          </p:grpSpPr>
          <p:sp>
            <p:nvSpPr>
              <p:cNvPr id="333" name="Oval 5"/>
              <p:cNvSpPr>
                <a:spLocks noChangeArrowheads="1"/>
              </p:cNvSpPr>
              <p:nvPr/>
            </p:nvSpPr>
            <p:spPr bwMode="auto">
              <a:xfrm>
                <a:off x="6994577" y="2286204"/>
                <a:ext cx="685800" cy="685800"/>
              </a:xfrm>
              <a:prstGeom prst="ellipse">
                <a:avLst/>
              </a:prstGeom>
              <a:grp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4"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35" name="Group 334"/>
            <p:cNvGrpSpPr/>
            <p:nvPr/>
          </p:nvGrpSpPr>
          <p:grpSpPr>
            <a:xfrm>
              <a:off x="1250120" y="2013119"/>
              <a:ext cx="216929" cy="525669"/>
              <a:chOff x="6572302" y="2286204"/>
              <a:chExt cx="1530350" cy="3708400"/>
            </a:xfrm>
            <a:solidFill>
              <a:schemeClr val="accent4"/>
            </a:solidFill>
          </p:grpSpPr>
          <p:sp>
            <p:nvSpPr>
              <p:cNvPr id="336" name="Oval 5"/>
              <p:cNvSpPr>
                <a:spLocks noChangeArrowheads="1"/>
              </p:cNvSpPr>
              <p:nvPr/>
            </p:nvSpPr>
            <p:spPr bwMode="auto">
              <a:xfrm>
                <a:off x="6994577" y="2286204"/>
                <a:ext cx="685800" cy="685800"/>
              </a:xfrm>
              <a:prstGeom prst="ellipse">
                <a:avLst/>
              </a:prstGeom>
              <a:grp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38" name="Group 337"/>
            <p:cNvGrpSpPr/>
            <p:nvPr/>
          </p:nvGrpSpPr>
          <p:grpSpPr>
            <a:xfrm>
              <a:off x="1526907" y="2013119"/>
              <a:ext cx="216929" cy="525669"/>
              <a:chOff x="6572302" y="2286204"/>
              <a:chExt cx="1530350" cy="3708400"/>
            </a:xfrm>
            <a:solidFill>
              <a:schemeClr val="accent4"/>
            </a:solidFill>
          </p:grpSpPr>
          <p:sp>
            <p:nvSpPr>
              <p:cNvPr id="339" name="Oval 5"/>
              <p:cNvSpPr>
                <a:spLocks noChangeArrowheads="1"/>
              </p:cNvSpPr>
              <p:nvPr/>
            </p:nvSpPr>
            <p:spPr bwMode="auto">
              <a:xfrm>
                <a:off x="6994577" y="2286204"/>
                <a:ext cx="685800" cy="685800"/>
              </a:xfrm>
              <a:prstGeom prst="ellipse">
                <a:avLst/>
              </a:prstGeom>
              <a:grp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41" name="Group 340"/>
            <p:cNvGrpSpPr/>
            <p:nvPr/>
          </p:nvGrpSpPr>
          <p:grpSpPr>
            <a:xfrm>
              <a:off x="1803693" y="2013119"/>
              <a:ext cx="216929" cy="525669"/>
              <a:chOff x="6572302" y="2286204"/>
              <a:chExt cx="1530350" cy="3708400"/>
            </a:xfrm>
            <a:solidFill>
              <a:schemeClr val="accent4"/>
            </a:solidFill>
          </p:grpSpPr>
          <p:sp>
            <p:nvSpPr>
              <p:cNvPr id="342" name="Oval 5"/>
              <p:cNvSpPr>
                <a:spLocks noChangeArrowheads="1"/>
              </p:cNvSpPr>
              <p:nvPr/>
            </p:nvSpPr>
            <p:spPr bwMode="auto">
              <a:xfrm>
                <a:off x="6994577" y="2286204"/>
                <a:ext cx="685800" cy="685800"/>
              </a:xfrm>
              <a:prstGeom prst="ellipse">
                <a:avLst/>
              </a:prstGeom>
              <a:grp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44" name="Group 343"/>
            <p:cNvGrpSpPr/>
            <p:nvPr/>
          </p:nvGrpSpPr>
          <p:grpSpPr>
            <a:xfrm>
              <a:off x="2080479" y="2013119"/>
              <a:ext cx="216929" cy="525669"/>
              <a:chOff x="6572302" y="2286204"/>
              <a:chExt cx="1530350" cy="3708400"/>
            </a:xfrm>
            <a:solidFill>
              <a:schemeClr val="accent4"/>
            </a:solidFill>
          </p:grpSpPr>
          <p:sp>
            <p:nvSpPr>
              <p:cNvPr id="345" name="Oval 5"/>
              <p:cNvSpPr>
                <a:spLocks noChangeArrowheads="1"/>
              </p:cNvSpPr>
              <p:nvPr/>
            </p:nvSpPr>
            <p:spPr bwMode="auto">
              <a:xfrm>
                <a:off x="6994577" y="2286204"/>
                <a:ext cx="685800" cy="685800"/>
              </a:xfrm>
              <a:prstGeom prst="ellipse">
                <a:avLst/>
              </a:prstGeom>
              <a:grp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6"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50" name="Group 349"/>
            <p:cNvGrpSpPr/>
            <p:nvPr/>
          </p:nvGrpSpPr>
          <p:grpSpPr>
            <a:xfrm>
              <a:off x="2634052" y="2013119"/>
              <a:ext cx="216929" cy="525669"/>
              <a:chOff x="6572284" y="2286204"/>
              <a:chExt cx="1530347" cy="3708400"/>
            </a:xfrm>
            <a:solidFill>
              <a:schemeClr val="accent3"/>
            </a:solidFill>
          </p:grpSpPr>
          <p:sp>
            <p:nvSpPr>
              <p:cNvPr id="351"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Freeform 6"/>
              <p:cNvSpPr>
                <a:spLocks/>
              </p:cNvSpPr>
              <p:nvPr/>
            </p:nvSpPr>
            <p:spPr bwMode="auto">
              <a:xfrm>
                <a:off x="6572284" y="3016451"/>
                <a:ext cx="1530347" cy="2978153"/>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53" name="Group 352"/>
            <p:cNvGrpSpPr/>
            <p:nvPr/>
          </p:nvGrpSpPr>
          <p:grpSpPr>
            <a:xfrm>
              <a:off x="2910838" y="2013119"/>
              <a:ext cx="216929" cy="525669"/>
              <a:chOff x="6572302" y="2286204"/>
              <a:chExt cx="1530350" cy="3708400"/>
            </a:xfrm>
            <a:solidFill>
              <a:schemeClr val="accent3"/>
            </a:solidFill>
          </p:grpSpPr>
          <p:sp>
            <p:nvSpPr>
              <p:cNvPr id="354"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5"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56" name="Group 355"/>
            <p:cNvGrpSpPr/>
            <p:nvPr/>
          </p:nvGrpSpPr>
          <p:grpSpPr>
            <a:xfrm>
              <a:off x="3187625" y="2013119"/>
              <a:ext cx="216929" cy="525669"/>
              <a:chOff x="6572302" y="2286204"/>
              <a:chExt cx="1530350" cy="3708400"/>
            </a:xfrm>
            <a:solidFill>
              <a:schemeClr val="accent3"/>
            </a:solidFill>
          </p:grpSpPr>
          <p:sp>
            <p:nvSpPr>
              <p:cNvPr id="357"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59" name="Group 358"/>
            <p:cNvGrpSpPr/>
            <p:nvPr/>
          </p:nvGrpSpPr>
          <p:grpSpPr>
            <a:xfrm>
              <a:off x="3464411" y="2013119"/>
              <a:ext cx="216929" cy="525669"/>
              <a:chOff x="6572302" y="2286204"/>
              <a:chExt cx="1530350" cy="3708400"/>
            </a:xfrm>
            <a:solidFill>
              <a:schemeClr val="accent3"/>
            </a:solidFill>
          </p:grpSpPr>
          <p:sp>
            <p:nvSpPr>
              <p:cNvPr id="360"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1"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62" name="Group 361"/>
            <p:cNvGrpSpPr/>
            <p:nvPr/>
          </p:nvGrpSpPr>
          <p:grpSpPr>
            <a:xfrm>
              <a:off x="3741196" y="2013119"/>
              <a:ext cx="216929" cy="525669"/>
              <a:chOff x="6572302" y="2286204"/>
              <a:chExt cx="1530350" cy="3708400"/>
            </a:xfrm>
            <a:solidFill>
              <a:schemeClr val="accent3"/>
            </a:solidFill>
          </p:grpSpPr>
          <p:sp>
            <p:nvSpPr>
              <p:cNvPr id="363"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4"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65" name="Group 364"/>
            <p:cNvGrpSpPr/>
            <p:nvPr/>
          </p:nvGrpSpPr>
          <p:grpSpPr>
            <a:xfrm>
              <a:off x="4017983" y="2013119"/>
              <a:ext cx="216929" cy="525669"/>
              <a:chOff x="6572302" y="2286204"/>
              <a:chExt cx="1530350" cy="3708400"/>
            </a:xfrm>
            <a:solidFill>
              <a:schemeClr val="accent3"/>
            </a:solidFill>
          </p:grpSpPr>
          <p:sp>
            <p:nvSpPr>
              <p:cNvPr id="366"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68" name="Group 367"/>
            <p:cNvGrpSpPr/>
            <p:nvPr/>
          </p:nvGrpSpPr>
          <p:grpSpPr>
            <a:xfrm>
              <a:off x="4294769" y="2013119"/>
              <a:ext cx="216929" cy="525669"/>
              <a:chOff x="6572302" y="2286204"/>
              <a:chExt cx="1530350" cy="3708400"/>
            </a:xfrm>
            <a:solidFill>
              <a:schemeClr val="accent3"/>
            </a:solidFill>
          </p:grpSpPr>
          <p:sp>
            <p:nvSpPr>
              <p:cNvPr id="369"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71" name="Group 370"/>
            <p:cNvGrpSpPr/>
            <p:nvPr/>
          </p:nvGrpSpPr>
          <p:grpSpPr>
            <a:xfrm>
              <a:off x="4571555" y="2013119"/>
              <a:ext cx="216929" cy="525669"/>
              <a:chOff x="6572302" y="2286204"/>
              <a:chExt cx="1530350" cy="3708400"/>
            </a:xfrm>
            <a:solidFill>
              <a:schemeClr val="accent3"/>
            </a:solidFill>
          </p:grpSpPr>
          <p:sp>
            <p:nvSpPr>
              <p:cNvPr id="372"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74" name="Group 373"/>
            <p:cNvGrpSpPr/>
            <p:nvPr/>
          </p:nvGrpSpPr>
          <p:grpSpPr>
            <a:xfrm>
              <a:off x="4848342" y="2013119"/>
              <a:ext cx="216929" cy="525669"/>
              <a:chOff x="6572302" y="2286204"/>
              <a:chExt cx="1530350" cy="3708400"/>
            </a:xfrm>
            <a:solidFill>
              <a:schemeClr val="accent3"/>
            </a:solidFill>
          </p:grpSpPr>
          <p:sp>
            <p:nvSpPr>
              <p:cNvPr id="375"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6"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77" name="Group 376"/>
            <p:cNvGrpSpPr/>
            <p:nvPr/>
          </p:nvGrpSpPr>
          <p:grpSpPr>
            <a:xfrm>
              <a:off x="5125128" y="2013119"/>
              <a:ext cx="216929" cy="525669"/>
              <a:chOff x="6572302" y="2286204"/>
              <a:chExt cx="1530350" cy="3708400"/>
            </a:xfrm>
            <a:solidFill>
              <a:schemeClr val="accent3"/>
            </a:solidFill>
          </p:grpSpPr>
          <p:sp>
            <p:nvSpPr>
              <p:cNvPr id="378"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80" name="Group 379"/>
            <p:cNvGrpSpPr/>
            <p:nvPr/>
          </p:nvGrpSpPr>
          <p:grpSpPr>
            <a:xfrm>
              <a:off x="5401914" y="2013119"/>
              <a:ext cx="216929" cy="525669"/>
              <a:chOff x="6572302" y="2286204"/>
              <a:chExt cx="1530350" cy="3708400"/>
            </a:xfrm>
            <a:solidFill>
              <a:schemeClr val="accent3"/>
            </a:solidFill>
          </p:grpSpPr>
          <p:sp>
            <p:nvSpPr>
              <p:cNvPr id="381"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2"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83" name="Group 382"/>
            <p:cNvGrpSpPr/>
            <p:nvPr/>
          </p:nvGrpSpPr>
          <p:grpSpPr>
            <a:xfrm>
              <a:off x="5678701" y="2013119"/>
              <a:ext cx="216929" cy="525669"/>
              <a:chOff x="6572302" y="2286204"/>
              <a:chExt cx="1530350" cy="3708400"/>
            </a:xfrm>
            <a:solidFill>
              <a:schemeClr val="accent3"/>
            </a:solidFill>
          </p:grpSpPr>
          <p:sp>
            <p:nvSpPr>
              <p:cNvPr id="384"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5"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86" name="Group 385"/>
            <p:cNvGrpSpPr/>
            <p:nvPr/>
          </p:nvGrpSpPr>
          <p:grpSpPr>
            <a:xfrm>
              <a:off x="5955487" y="2013119"/>
              <a:ext cx="216929" cy="525669"/>
              <a:chOff x="6572302" y="2286204"/>
              <a:chExt cx="1530350" cy="3708400"/>
            </a:xfrm>
            <a:solidFill>
              <a:schemeClr val="accent3"/>
            </a:solidFill>
          </p:grpSpPr>
          <p:sp>
            <p:nvSpPr>
              <p:cNvPr id="387"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89" name="Group 388"/>
            <p:cNvGrpSpPr/>
            <p:nvPr/>
          </p:nvGrpSpPr>
          <p:grpSpPr>
            <a:xfrm>
              <a:off x="6232273" y="2013119"/>
              <a:ext cx="216929" cy="525669"/>
              <a:chOff x="6572302" y="2286204"/>
              <a:chExt cx="1530350" cy="3708400"/>
            </a:xfrm>
            <a:solidFill>
              <a:schemeClr val="accent3"/>
            </a:solidFill>
          </p:grpSpPr>
          <p:sp>
            <p:nvSpPr>
              <p:cNvPr id="390"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1"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92" name="Group 391"/>
            <p:cNvGrpSpPr/>
            <p:nvPr/>
          </p:nvGrpSpPr>
          <p:grpSpPr>
            <a:xfrm>
              <a:off x="973334" y="2614767"/>
              <a:ext cx="216929" cy="525669"/>
              <a:chOff x="6572302" y="2286204"/>
              <a:chExt cx="1530350" cy="3708400"/>
            </a:xfrm>
            <a:solidFill>
              <a:schemeClr val="accent3"/>
            </a:solidFill>
          </p:grpSpPr>
          <p:sp>
            <p:nvSpPr>
              <p:cNvPr id="393"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95" name="Group 394"/>
            <p:cNvGrpSpPr/>
            <p:nvPr/>
          </p:nvGrpSpPr>
          <p:grpSpPr>
            <a:xfrm>
              <a:off x="1250120" y="2614767"/>
              <a:ext cx="216929" cy="525669"/>
              <a:chOff x="6572302" y="2286204"/>
              <a:chExt cx="1530350" cy="3708400"/>
            </a:xfrm>
            <a:solidFill>
              <a:schemeClr val="accent3"/>
            </a:solidFill>
          </p:grpSpPr>
          <p:sp>
            <p:nvSpPr>
              <p:cNvPr id="396"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7"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98" name="Group 397"/>
            <p:cNvGrpSpPr/>
            <p:nvPr/>
          </p:nvGrpSpPr>
          <p:grpSpPr>
            <a:xfrm>
              <a:off x="1526907" y="2614767"/>
              <a:ext cx="216929" cy="525669"/>
              <a:chOff x="6572302" y="2286204"/>
              <a:chExt cx="1530350" cy="3708400"/>
            </a:xfrm>
            <a:solidFill>
              <a:schemeClr val="accent3"/>
            </a:solidFill>
          </p:grpSpPr>
          <p:sp>
            <p:nvSpPr>
              <p:cNvPr id="399"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01" name="Group 400"/>
            <p:cNvGrpSpPr/>
            <p:nvPr/>
          </p:nvGrpSpPr>
          <p:grpSpPr>
            <a:xfrm>
              <a:off x="1803693" y="2614767"/>
              <a:ext cx="216929" cy="525669"/>
              <a:chOff x="6572302" y="2286204"/>
              <a:chExt cx="1530350" cy="3708400"/>
            </a:xfrm>
            <a:solidFill>
              <a:schemeClr val="accent3"/>
            </a:solidFill>
          </p:grpSpPr>
          <p:sp>
            <p:nvSpPr>
              <p:cNvPr id="402"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3"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04" name="Group 403"/>
            <p:cNvGrpSpPr/>
            <p:nvPr/>
          </p:nvGrpSpPr>
          <p:grpSpPr>
            <a:xfrm>
              <a:off x="2080479" y="2614767"/>
              <a:ext cx="216929" cy="525669"/>
              <a:chOff x="6572302" y="2286204"/>
              <a:chExt cx="1530350" cy="3708400"/>
            </a:xfrm>
            <a:solidFill>
              <a:schemeClr val="accent3"/>
            </a:solidFill>
          </p:grpSpPr>
          <p:sp>
            <p:nvSpPr>
              <p:cNvPr id="405"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6"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07" name="Group 406"/>
            <p:cNvGrpSpPr/>
            <p:nvPr/>
          </p:nvGrpSpPr>
          <p:grpSpPr>
            <a:xfrm>
              <a:off x="2357266" y="2614767"/>
              <a:ext cx="216929" cy="525669"/>
              <a:chOff x="6572302" y="2286204"/>
              <a:chExt cx="1530350" cy="3708400"/>
            </a:xfrm>
            <a:solidFill>
              <a:schemeClr val="accent3"/>
            </a:solidFill>
          </p:grpSpPr>
          <p:sp>
            <p:nvSpPr>
              <p:cNvPr id="408"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10" name="Group 409"/>
            <p:cNvGrpSpPr/>
            <p:nvPr/>
          </p:nvGrpSpPr>
          <p:grpSpPr>
            <a:xfrm>
              <a:off x="2634052" y="2614767"/>
              <a:ext cx="216929" cy="525669"/>
              <a:chOff x="6572302" y="2286204"/>
              <a:chExt cx="1530350" cy="3708400"/>
            </a:xfrm>
            <a:solidFill>
              <a:schemeClr val="accent3"/>
            </a:solidFill>
          </p:grpSpPr>
          <p:sp>
            <p:nvSpPr>
              <p:cNvPr id="411"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13" name="Group 412"/>
            <p:cNvGrpSpPr/>
            <p:nvPr/>
          </p:nvGrpSpPr>
          <p:grpSpPr>
            <a:xfrm>
              <a:off x="2910838" y="2614767"/>
              <a:ext cx="216929" cy="525669"/>
              <a:chOff x="6572302" y="2286204"/>
              <a:chExt cx="1530350" cy="3708400"/>
            </a:xfrm>
            <a:solidFill>
              <a:schemeClr val="accent3"/>
            </a:solidFill>
          </p:grpSpPr>
          <p:sp>
            <p:nvSpPr>
              <p:cNvPr id="414"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16" name="Group 415"/>
            <p:cNvGrpSpPr/>
            <p:nvPr/>
          </p:nvGrpSpPr>
          <p:grpSpPr>
            <a:xfrm>
              <a:off x="3187625" y="2614767"/>
              <a:ext cx="216929" cy="525669"/>
              <a:chOff x="6572302" y="2286204"/>
              <a:chExt cx="1530350" cy="3708400"/>
            </a:xfrm>
            <a:solidFill>
              <a:schemeClr val="accent3"/>
            </a:solidFill>
          </p:grpSpPr>
          <p:sp>
            <p:nvSpPr>
              <p:cNvPr id="417"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19" name="Group 418"/>
            <p:cNvGrpSpPr/>
            <p:nvPr/>
          </p:nvGrpSpPr>
          <p:grpSpPr>
            <a:xfrm>
              <a:off x="3464411" y="2614767"/>
              <a:ext cx="216929" cy="525669"/>
              <a:chOff x="6572302" y="2286204"/>
              <a:chExt cx="1530350" cy="3708400"/>
            </a:xfrm>
            <a:solidFill>
              <a:schemeClr val="accent3"/>
            </a:solidFill>
          </p:grpSpPr>
          <p:sp>
            <p:nvSpPr>
              <p:cNvPr id="420"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2" name="Group 421"/>
            <p:cNvGrpSpPr/>
            <p:nvPr/>
          </p:nvGrpSpPr>
          <p:grpSpPr>
            <a:xfrm>
              <a:off x="3741196" y="2614767"/>
              <a:ext cx="216929" cy="525669"/>
              <a:chOff x="6572302" y="2286204"/>
              <a:chExt cx="1530350" cy="3708400"/>
            </a:xfrm>
            <a:solidFill>
              <a:schemeClr val="accent3"/>
            </a:solidFill>
          </p:grpSpPr>
          <p:sp>
            <p:nvSpPr>
              <p:cNvPr id="423"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5" name="Group 424"/>
            <p:cNvGrpSpPr/>
            <p:nvPr/>
          </p:nvGrpSpPr>
          <p:grpSpPr>
            <a:xfrm>
              <a:off x="4017983" y="2614767"/>
              <a:ext cx="216929" cy="525669"/>
              <a:chOff x="6572302" y="2286204"/>
              <a:chExt cx="1530350" cy="3708400"/>
            </a:xfrm>
            <a:solidFill>
              <a:schemeClr val="accent3"/>
            </a:solidFill>
          </p:grpSpPr>
          <p:sp>
            <p:nvSpPr>
              <p:cNvPr id="426"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28" name="Group 427"/>
            <p:cNvGrpSpPr/>
            <p:nvPr/>
          </p:nvGrpSpPr>
          <p:grpSpPr>
            <a:xfrm>
              <a:off x="4294769" y="2614767"/>
              <a:ext cx="216929" cy="525669"/>
              <a:chOff x="6572302" y="2286204"/>
              <a:chExt cx="1530350" cy="3708400"/>
            </a:xfrm>
            <a:solidFill>
              <a:schemeClr val="accent3"/>
            </a:solidFill>
          </p:grpSpPr>
          <p:sp>
            <p:nvSpPr>
              <p:cNvPr id="429" name="Oval 5"/>
              <p:cNvSpPr>
                <a:spLocks noChangeArrowheads="1"/>
              </p:cNvSpPr>
              <p:nvPr/>
            </p:nvSpPr>
            <p:spPr bwMode="auto">
              <a:xfrm>
                <a:off x="6994577" y="2286204"/>
                <a:ext cx="685800" cy="685800"/>
              </a:xfrm>
              <a:prstGeom prst="ellipse">
                <a:avLst/>
              </a:pr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40" name="Group 439"/>
            <p:cNvGrpSpPr/>
            <p:nvPr/>
          </p:nvGrpSpPr>
          <p:grpSpPr>
            <a:xfrm>
              <a:off x="5401914" y="2614767"/>
              <a:ext cx="216929" cy="525669"/>
              <a:chOff x="6572302" y="2286204"/>
              <a:chExt cx="1530350" cy="3708400"/>
            </a:xfrm>
            <a:solidFill>
              <a:schemeClr val="accent6"/>
            </a:solidFill>
          </p:grpSpPr>
          <p:sp>
            <p:nvSpPr>
              <p:cNvPr id="441"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43" name="Group 442"/>
            <p:cNvGrpSpPr/>
            <p:nvPr/>
          </p:nvGrpSpPr>
          <p:grpSpPr>
            <a:xfrm>
              <a:off x="5678701" y="2614767"/>
              <a:ext cx="216929" cy="525669"/>
              <a:chOff x="6572302" y="2286204"/>
              <a:chExt cx="1530350" cy="3708400"/>
            </a:xfrm>
            <a:solidFill>
              <a:schemeClr val="accent6"/>
            </a:solidFill>
          </p:grpSpPr>
          <p:sp>
            <p:nvSpPr>
              <p:cNvPr id="444"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46" name="Group 445"/>
            <p:cNvGrpSpPr/>
            <p:nvPr/>
          </p:nvGrpSpPr>
          <p:grpSpPr>
            <a:xfrm>
              <a:off x="5955487" y="2614767"/>
              <a:ext cx="216929" cy="525669"/>
              <a:chOff x="6572302" y="2286204"/>
              <a:chExt cx="1530350" cy="3708400"/>
            </a:xfrm>
            <a:solidFill>
              <a:schemeClr val="accent6"/>
            </a:solidFill>
          </p:grpSpPr>
          <p:sp>
            <p:nvSpPr>
              <p:cNvPr id="447"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49" name="Group 448"/>
            <p:cNvGrpSpPr/>
            <p:nvPr/>
          </p:nvGrpSpPr>
          <p:grpSpPr>
            <a:xfrm>
              <a:off x="6232273" y="2614767"/>
              <a:ext cx="216929" cy="525669"/>
              <a:chOff x="6572302" y="2286204"/>
              <a:chExt cx="1530350" cy="3708400"/>
            </a:xfrm>
            <a:solidFill>
              <a:schemeClr val="accent6"/>
            </a:solidFill>
          </p:grpSpPr>
          <p:sp>
            <p:nvSpPr>
              <p:cNvPr id="450"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52" name="Group 451"/>
            <p:cNvGrpSpPr/>
            <p:nvPr/>
          </p:nvGrpSpPr>
          <p:grpSpPr>
            <a:xfrm>
              <a:off x="973334" y="3216415"/>
              <a:ext cx="216929" cy="525669"/>
              <a:chOff x="6572302" y="2286204"/>
              <a:chExt cx="1530350" cy="3708400"/>
            </a:xfrm>
            <a:solidFill>
              <a:schemeClr val="accent6"/>
            </a:solidFill>
          </p:grpSpPr>
          <p:sp>
            <p:nvSpPr>
              <p:cNvPr id="453"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55" name="Group 454"/>
            <p:cNvGrpSpPr/>
            <p:nvPr/>
          </p:nvGrpSpPr>
          <p:grpSpPr>
            <a:xfrm>
              <a:off x="1250120" y="3216415"/>
              <a:ext cx="216929" cy="525669"/>
              <a:chOff x="6572302" y="2286204"/>
              <a:chExt cx="1530350" cy="3708400"/>
            </a:xfrm>
            <a:solidFill>
              <a:schemeClr val="accent6"/>
            </a:solidFill>
          </p:grpSpPr>
          <p:sp>
            <p:nvSpPr>
              <p:cNvPr id="456"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58" name="Group 457"/>
            <p:cNvGrpSpPr/>
            <p:nvPr/>
          </p:nvGrpSpPr>
          <p:grpSpPr>
            <a:xfrm>
              <a:off x="1526907" y="3216415"/>
              <a:ext cx="216929" cy="525669"/>
              <a:chOff x="6572302" y="2286204"/>
              <a:chExt cx="1530350" cy="3708400"/>
            </a:xfrm>
            <a:solidFill>
              <a:schemeClr val="accent6"/>
            </a:solidFill>
          </p:grpSpPr>
          <p:sp>
            <p:nvSpPr>
              <p:cNvPr id="459"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0"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61" name="Group 460"/>
            <p:cNvGrpSpPr/>
            <p:nvPr/>
          </p:nvGrpSpPr>
          <p:grpSpPr>
            <a:xfrm>
              <a:off x="1803693" y="3216415"/>
              <a:ext cx="216929" cy="525669"/>
              <a:chOff x="6572302" y="2286204"/>
              <a:chExt cx="1530350" cy="3708400"/>
            </a:xfrm>
            <a:solidFill>
              <a:schemeClr val="accent6"/>
            </a:solidFill>
          </p:grpSpPr>
          <p:sp>
            <p:nvSpPr>
              <p:cNvPr id="462"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64" name="Group 463"/>
            <p:cNvGrpSpPr/>
            <p:nvPr/>
          </p:nvGrpSpPr>
          <p:grpSpPr>
            <a:xfrm>
              <a:off x="2080479" y="3216415"/>
              <a:ext cx="216929" cy="525669"/>
              <a:chOff x="6572302" y="2286204"/>
              <a:chExt cx="1530350" cy="3708400"/>
            </a:xfrm>
            <a:solidFill>
              <a:schemeClr val="accent6"/>
            </a:solidFill>
          </p:grpSpPr>
          <p:sp>
            <p:nvSpPr>
              <p:cNvPr id="465"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67" name="Group 466"/>
            <p:cNvGrpSpPr/>
            <p:nvPr/>
          </p:nvGrpSpPr>
          <p:grpSpPr>
            <a:xfrm>
              <a:off x="2357266" y="3216415"/>
              <a:ext cx="216929" cy="525669"/>
              <a:chOff x="6572302" y="2286204"/>
              <a:chExt cx="1530350" cy="3708400"/>
            </a:xfrm>
            <a:solidFill>
              <a:schemeClr val="accent6"/>
            </a:solidFill>
          </p:grpSpPr>
          <p:sp>
            <p:nvSpPr>
              <p:cNvPr id="468"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70" name="Group 469"/>
            <p:cNvGrpSpPr/>
            <p:nvPr/>
          </p:nvGrpSpPr>
          <p:grpSpPr>
            <a:xfrm>
              <a:off x="2634052" y="3216415"/>
              <a:ext cx="216929" cy="525669"/>
              <a:chOff x="6572302" y="2286204"/>
              <a:chExt cx="1530350" cy="3708400"/>
            </a:xfrm>
            <a:solidFill>
              <a:schemeClr val="accent6"/>
            </a:solidFill>
          </p:grpSpPr>
          <p:sp>
            <p:nvSpPr>
              <p:cNvPr id="471"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73" name="Group 472"/>
            <p:cNvGrpSpPr/>
            <p:nvPr/>
          </p:nvGrpSpPr>
          <p:grpSpPr>
            <a:xfrm>
              <a:off x="2910838" y="3216415"/>
              <a:ext cx="216929" cy="525669"/>
              <a:chOff x="6572302" y="2286204"/>
              <a:chExt cx="1530350" cy="3708400"/>
            </a:xfrm>
            <a:solidFill>
              <a:schemeClr val="accent6"/>
            </a:solidFill>
          </p:grpSpPr>
          <p:sp>
            <p:nvSpPr>
              <p:cNvPr id="474"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76" name="Group 475"/>
            <p:cNvGrpSpPr/>
            <p:nvPr/>
          </p:nvGrpSpPr>
          <p:grpSpPr>
            <a:xfrm>
              <a:off x="3187625" y="3216415"/>
              <a:ext cx="216929" cy="525669"/>
              <a:chOff x="6572302" y="2286204"/>
              <a:chExt cx="1530350" cy="3708400"/>
            </a:xfrm>
            <a:solidFill>
              <a:schemeClr val="accent6"/>
            </a:solidFill>
          </p:grpSpPr>
          <p:sp>
            <p:nvSpPr>
              <p:cNvPr id="477"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79" name="Group 478"/>
            <p:cNvGrpSpPr/>
            <p:nvPr/>
          </p:nvGrpSpPr>
          <p:grpSpPr>
            <a:xfrm>
              <a:off x="3464411" y="3216415"/>
              <a:ext cx="216929" cy="525669"/>
              <a:chOff x="6572302" y="2286204"/>
              <a:chExt cx="1530350" cy="3708400"/>
            </a:xfrm>
            <a:solidFill>
              <a:schemeClr val="accent6"/>
            </a:solidFill>
          </p:grpSpPr>
          <p:sp>
            <p:nvSpPr>
              <p:cNvPr id="480"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82" name="Group 481"/>
            <p:cNvGrpSpPr/>
            <p:nvPr/>
          </p:nvGrpSpPr>
          <p:grpSpPr>
            <a:xfrm>
              <a:off x="3741196" y="3216415"/>
              <a:ext cx="216929" cy="525669"/>
              <a:chOff x="6572302" y="2286204"/>
              <a:chExt cx="1530350" cy="3708400"/>
            </a:xfrm>
            <a:solidFill>
              <a:schemeClr val="accent6"/>
            </a:solidFill>
          </p:grpSpPr>
          <p:sp>
            <p:nvSpPr>
              <p:cNvPr id="483"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85" name="Group 484"/>
            <p:cNvGrpSpPr/>
            <p:nvPr/>
          </p:nvGrpSpPr>
          <p:grpSpPr>
            <a:xfrm>
              <a:off x="4017983" y="3216415"/>
              <a:ext cx="216929" cy="525669"/>
              <a:chOff x="6572302" y="2286204"/>
              <a:chExt cx="1530350" cy="3708400"/>
            </a:xfrm>
            <a:solidFill>
              <a:schemeClr val="accent6"/>
            </a:solidFill>
          </p:grpSpPr>
          <p:sp>
            <p:nvSpPr>
              <p:cNvPr id="486"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88" name="Group 487"/>
            <p:cNvGrpSpPr/>
            <p:nvPr/>
          </p:nvGrpSpPr>
          <p:grpSpPr>
            <a:xfrm>
              <a:off x="4294769" y="3216415"/>
              <a:ext cx="216929" cy="525669"/>
              <a:chOff x="6572302" y="2286204"/>
              <a:chExt cx="1530350" cy="3708400"/>
            </a:xfrm>
            <a:solidFill>
              <a:schemeClr val="accent6"/>
            </a:solidFill>
          </p:grpSpPr>
          <p:sp>
            <p:nvSpPr>
              <p:cNvPr id="489"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91" name="Group 490"/>
            <p:cNvGrpSpPr/>
            <p:nvPr/>
          </p:nvGrpSpPr>
          <p:grpSpPr>
            <a:xfrm>
              <a:off x="4571555" y="3216415"/>
              <a:ext cx="216929" cy="525669"/>
              <a:chOff x="6572302" y="2286204"/>
              <a:chExt cx="1530350" cy="3708400"/>
            </a:xfrm>
            <a:solidFill>
              <a:schemeClr val="accent6"/>
            </a:solidFill>
          </p:grpSpPr>
          <p:sp>
            <p:nvSpPr>
              <p:cNvPr id="492"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94" name="Group 493"/>
            <p:cNvGrpSpPr/>
            <p:nvPr/>
          </p:nvGrpSpPr>
          <p:grpSpPr>
            <a:xfrm>
              <a:off x="4848342" y="3216415"/>
              <a:ext cx="216929" cy="525669"/>
              <a:chOff x="6572302" y="2286204"/>
              <a:chExt cx="1530350" cy="3708400"/>
            </a:xfrm>
            <a:solidFill>
              <a:schemeClr val="accent6"/>
            </a:solidFill>
          </p:grpSpPr>
          <p:sp>
            <p:nvSpPr>
              <p:cNvPr id="495"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97" name="Group 496"/>
            <p:cNvGrpSpPr/>
            <p:nvPr/>
          </p:nvGrpSpPr>
          <p:grpSpPr>
            <a:xfrm>
              <a:off x="5125128" y="3216415"/>
              <a:ext cx="216929" cy="525669"/>
              <a:chOff x="6572302" y="2286204"/>
              <a:chExt cx="1530350" cy="3708400"/>
            </a:xfrm>
            <a:solidFill>
              <a:schemeClr val="accent6"/>
            </a:solidFill>
          </p:grpSpPr>
          <p:sp>
            <p:nvSpPr>
              <p:cNvPr id="498"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00" name="Group 499"/>
            <p:cNvGrpSpPr/>
            <p:nvPr/>
          </p:nvGrpSpPr>
          <p:grpSpPr>
            <a:xfrm>
              <a:off x="5401914" y="3216415"/>
              <a:ext cx="216929" cy="525669"/>
              <a:chOff x="6572302" y="2286204"/>
              <a:chExt cx="1530350" cy="3708400"/>
            </a:xfrm>
            <a:solidFill>
              <a:schemeClr val="accent6"/>
            </a:solidFill>
          </p:grpSpPr>
          <p:sp>
            <p:nvSpPr>
              <p:cNvPr id="501"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03" name="Group 502"/>
            <p:cNvGrpSpPr/>
            <p:nvPr/>
          </p:nvGrpSpPr>
          <p:grpSpPr>
            <a:xfrm>
              <a:off x="5678701" y="3216415"/>
              <a:ext cx="216929" cy="525669"/>
              <a:chOff x="6572302" y="2286204"/>
              <a:chExt cx="1530350" cy="3708400"/>
            </a:xfrm>
            <a:solidFill>
              <a:schemeClr val="accent6"/>
            </a:solidFill>
          </p:grpSpPr>
          <p:sp>
            <p:nvSpPr>
              <p:cNvPr id="504"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06" name="Group 505"/>
            <p:cNvGrpSpPr/>
            <p:nvPr/>
          </p:nvGrpSpPr>
          <p:grpSpPr>
            <a:xfrm>
              <a:off x="5955487" y="3216415"/>
              <a:ext cx="216929" cy="525669"/>
              <a:chOff x="6572302" y="2286204"/>
              <a:chExt cx="1530350" cy="3708400"/>
            </a:xfrm>
            <a:solidFill>
              <a:schemeClr val="accent6"/>
            </a:solidFill>
          </p:grpSpPr>
          <p:sp>
            <p:nvSpPr>
              <p:cNvPr id="507"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09" name="Group 508"/>
            <p:cNvGrpSpPr/>
            <p:nvPr/>
          </p:nvGrpSpPr>
          <p:grpSpPr>
            <a:xfrm>
              <a:off x="6232273" y="3216415"/>
              <a:ext cx="216929" cy="525669"/>
              <a:chOff x="6572302" y="2286204"/>
              <a:chExt cx="1530350" cy="3708400"/>
            </a:xfrm>
            <a:solidFill>
              <a:schemeClr val="accent6"/>
            </a:solidFill>
          </p:grpSpPr>
          <p:sp>
            <p:nvSpPr>
              <p:cNvPr id="510"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2" name="Group 511"/>
            <p:cNvGrpSpPr/>
            <p:nvPr/>
          </p:nvGrpSpPr>
          <p:grpSpPr>
            <a:xfrm>
              <a:off x="973334" y="3818063"/>
              <a:ext cx="216929" cy="525669"/>
              <a:chOff x="6572302" y="2286204"/>
              <a:chExt cx="1530350" cy="3708400"/>
            </a:xfrm>
            <a:solidFill>
              <a:schemeClr val="accent6"/>
            </a:solidFill>
          </p:grpSpPr>
          <p:sp>
            <p:nvSpPr>
              <p:cNvPr id="513"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4"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5" name="Group 514"/>
            <p:cNvGrpSpPr/>
            <p:nvPr/>
          </p:nvGrpSpPr>
          <p:grpSpPr>
            <a:xfrm>
              <a:off x="1250120" y="3818063"/>
              <a:ext cx="216929" cy="525669"/>
              <a:chOff x="6572302" y="2286204"/>
              <a:chExt cx="1530350" cy="3708400"/>
            </a:xfrm>
            <a:solidFill>
              <a:schemeClr val="accent6"/>
            </a:solidFill>
          </p:grpSpPr>
          <p:sp>
            <p:nvSpPr>
              <p:cNvPr id="516"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8" name="Group 517"/>
            <p:cNvGrpSpPr/>
            <p:nvPr/>
          </p:nvGrpSpPr>
          <p:grpSpPr>
            <a:xfrm>
              <a:off x="1526907" y="3818063"/>
              <a:ext cx="216929" cy="525669"/>
              <a:chOff x="6572302" y="2286204"/>
              <a:chExt cx="1530350" cy="3708400"/>
            </a:xfrm>
            <a:solidFill>
              <a:schemeClr val="accent6"/>
            </a:solidFill>
          </p:grpSpPr>
          <p:sp>
            <p:nvSpPr>
              <p:cNvPr id="519"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0"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1" name="Group 520"/>
            <p:cNvGrpSpPr/>
            <p:nvPr/>
          </p:nvGrpSpPr>
          <p:grpSpPr>
            <a:xfrm>
              <a:off x="1803693" y="3818063"/>
              <a:ext cx="216929" cy="525669"/>
              <a:chOff x="6572302" y="2286204"/>
              <a:chExt cx="1530350" cy="3708400"/>
            </a:xfrm>
            <a:solidFill>
              <a:schemeClr val="accent6"/>
            </a:solidFill>
          </p:grpSpPr>
          <p:sp>
            <p:nvSpPr>
              <p:cNvPr id="522"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4" name="Group 523"/>
            <p:cNvGrpSpPr/>
            <p:nvPr/>
          </p:nvGrpSpPr>
          <p:grpSpPr>
            <a:xfrm>
              <a:off x="2080479" y="3818063"/>
              <a:ext cx="216929" cy="525669"/>
              <a:chOff x="6572302" y="2286204"/>
              <a:chExt cx="1530350" cy="3708400"/>
            </a:xfrm>
            <a:solidFill>
              <a:schemeClr val="accent6"/>
            </a:solidFill>
          </p:grpSpPr>
          <p:sp>
            <p:nvSpPr>
              <p:cNvPr id="525"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27" name="Group 526"/>
            <p:cNvGrpSpPr/>
            <p:nvPr/>
          </p:nvGrpSpPr>
          <p:grpSpPr>
            <a:xfrm>
              <a:off x="2357266" y="3818063"/>
              <a:ext cx="216929" cy="525669"/>
              <a:chOff x="6572302" y="2286204"/>
              <a:chExt cx="1530350" cy="3708400"/>
            </a:xfrm>
            <a:solidFill>
              <a:schemeClr val="accent6"/>
            </a:solidFill>
          </p:grpSpPr>
          <p:sp>
            <p:nvSpPr>
              <p:cNvPr id="528"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9"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0" name="Group 529"/>
            <p:cNvGrpSpPr/>
            <p:nvPr/>
          </p:nvGrpSpPr>
          <p:grpSpPr>
            <a:xfrm>
              <a:off x="2634052" y="3818063"/>
              <a:ext cx="216929" cy="525669"/>
              <a:chOff x="6572302" y="2286204"/>
              <a:chExt cx="1530350" cy="3708400"/>
            </a:xfrm>
            <a:solidFill>
              <a:schemeClr val="accent6"/>
            </a:solidFill>
          </p:grpSpPr>
          <p:sp>
            <p:nvSpPr>
              <p:cNvPr id="531"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2"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3" name="Group 532"/>
            <p:cNvGrpSpPr/>
            <p:nvPr/>
          </p:nvGrpSpPr>
          <p:grpSpPr>
            <a:xfrm>
              <a:off x="2910838" y="3818063"/>
              <a:ext cx="216929" cy="525669"/>
              <a:chOff x="6572302" y="2286204"/>
              <a:chExt cx="1530350" cy="3708400"/>
            </a:xfrm>
            <a:solidFill>
              <a:schemeClr val="accent6"/>
            </a:solidFill>
          </p:grpSpPr>
          <p:sp>
            <p:nvSpPr>
              <p:cNvPr id="534"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5"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6" name="Group 535"/>
            <p:cNvGrpSpPr/>
            <p:nvPr/>
          </p:nvGrpSpPr>
          <p:grpSpPr>
            <a:xfrm>
              <a:off x="3187625" y="3818063"/>
              <a:ext cx="216929" cy="525669"/>
              <a:chOff x="6572302" y="2286204"/>
              <a:chExt cx="1530350" cy="3708400"/>
            </a:xfrm>
            <a:solidFill>
              <a:schemeClr val="accent6"/>
            </a:solidFill>
          </p:grpSpPr>
          <p:sp>
            <p:nvSpPr>
              <p:cNvPr id="537"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8"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39" name="Group 538"/>
            <p:cNvGrpSpPr/>
            <p:nvPr/>
          </p:nvGrpSpPr>
          <p:grpSpPr>
            <a:xfrm>
              <a:off x="3464411" y="3818063"/>
              <a:ext cx="216929" cy="525669"/>
              <a:chOff x="6572302" y="2286204"/>
              <a:chExt cx="1530350" cy="3708400"/>
            </a:xfrm>
            <a:solidFill>
              <a:schemeClr val="accent6"/>
            </a:solidFill>
          </p:grpSpPr>
          <p:sp>
            <p:nvSpPr>
              <p:cNvPr id="540"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1"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42" name="Group 541"/>
            <p:cNvGrpSpPr/>
            <p:nvPr/>
          </p:nvGrpSpPr>
          <p:grpSpPr>
            <a:xfrm>
              <a:off x="3741196" y="3818063"/>
              <a:ext cx="216929" cy="525669"/>
              <a:chOff x="6572302" y="2286204"/>
              <a:chExt cx="1530350" cy="3708400"/>
            </a:xfrm>
            <a:solidFill>
              <a:schemeClr val="accent6"/>
            </a:solidFill>
          </p:grpSpPr>
          <p:sp>
            <p:nvSpPr>
              <p:cNvPr id="543"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4"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45" name="Group 544"/>
            <p:cNvGrpSpPr/>
            <p:nvPr/>
          </p:nvGrpSpPr>
          <p:grpSpPr>
            <a:xfrm>
              <a:off x="4017983" y="3818063"/>
              <a:ext cx="216929" cy="525669"/>
              <a:chOff x="6572302" y="2286204"/>
              <a:chExt cx="1530350" cy="3708400"/>
            </a:xfrm>
            <a:solidFill>
              <a:schemeClr val="accent6"/>
            </a:solidFill>
          </p:grpSpPr>
          <p:sp>
            <p:nvSpPr>
              <p:cNvPr id="546"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7"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48" name="Group 547"/>
            <p:cNvGrpSpPr/>
            <p:nvPr/>
          </p:nvGrpSpPr>
          <p:grpSpPr>
            <a:xfrm>
              <a:off x="4294769" y="3818063"/>
              <a:ext cx="216929" cy="525669"/>
              <a:chOff x="6572302" y="2286204"/>
              <a:chExt cx="1530350" cy="3708400"/>
            </a:xfrm>
            <a:solidFill>
              <a:schemeClr val="accent6"/>
            </a:solidFill>
          </p:grpSpPr>
          <p:sp>
            <p:nvSpPr>
              <p:cNvPr id="549" name="Oval 5"/>
              <p:cNvSpPr>
                <a:spLocks noChangeArrowheads="1"/>
              </p:cNvSpPr>
              <p:nvPr/>
            </p:nvSpPr>
            <p:spPr bwMode="auto">
              <a:xfrm>
                <a:off x="6994577" y="2286204"/>
                <a:ext cx="685800" cy="685800"/>
              </a:xfrm>
              <a:prstGeom prst="ellipse">
                <a:avLst/>
              </a:pr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0"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chemeClr val="accent6">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54" name="Group 553"/>
            <p:cNvGrpSpPr/>
            <p:nvPr/>
          </p:nvGrpSpPr>
          <p:grpSpPr>
            <a:xfrm>
              <a:off x="4848342" y="3818063"/>
              <a:ext cx="216929" cy="525669"/>
              <a:chOff x="6572302" y="2286204"/>
              <a:chExt cx="1530350" cy="3708400"/>
            </a:xfrm>
            <a:solidFill>
              <a:schemeClr val="tx1"/>
            </a:solidFill>
          </p:grpSpPr>
          <p:sp>
            <p:nvSpPr>
              <p:cNvPr id="555"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6"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57" name="Group 556"/>
            <p:cNvGrpSpPr/>
            <p:nvPr/>
          </p:nvGrpSpPr>
          <p:grpSpPr>
            <a:xfrm>
              <a:off x="5125128" y="3818063"/>
              <a:ext cx="216929" cy="525669"/>
              <a:chOff x="6572302" y="2286204"/>
              <a:chExt cx="1530350" cy="3708400"/>
            </a:xfrm>
            <a:solidFill>
              <a:schemeClr val="tx1"/>
            </a:solidFill>
          </p:grpSpPr>
          <p:sp>
            <p:nvSpPr>
              <p:cNvPr id="558"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0" name="Group 559"/>
            <p:cNvGrpSpPr/>
            <p:nvPr/>
          </p:nvGrpSpPr>
          <p:grpSpPr>
            <a:xfrm>
              <a:off x="5401914" y="3818063"/>
              <a:ext cx="216929" cy="525669"/>
              <a:chOff x="6572302" y="2286204"/>
              <a:chExt cx="1530350" cy="3708400"/>
            </a:xfrm>
            <a:solidFill>
              <a:schemeClr val="tx1"/>
            </a:solidFill>
          </p:grpSpPr>
          <p:sp>
            <p:nvSpPr>
              <p:cNvPr id="561"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3" name="Group 562"/>
            <p:cNvGrpSpPr/>
            <p:nvPr/>
          </p:nvGrpSpPr>
          <p:grpSpPr>
            <a:xfrm>
              <a:off x="5678701" y="3818063"/>
              <a:ext cx="216929" cy="525669"/>
              <a:chOff x="6572302" y="2286204"/>
              <a:chExt cx="1530350" cy="3708400"/>
            </a:xfrm>
            <a:solidFill>
              <a:schemeClr val="tx1"/>
            </a:solidFill>
          </p:grpSpPr>
          <p:sp>
            <p:nvSpPr>
              <p:cNvPr id="564"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5"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6" name="Group 565"/>
            <p:cNvGrpSpPr/>
            <p:nvPr/>
          </p:nvGrpSpPr>
          <p:grpSpPr>
            <a:xfrm>
              <a:off x="5955487" y="3818063"/>
              <a:ext cx="216929" cy="525669"/>
              <a:chOff x="6572302" y="2286204"/>
              <a:chExt cx="1530350" cy="3708400"/>
            </a:xfrm>
            <a:solidFill>
              <a:schemeClr val="tx1"/>
            </a:solidFill>
          </p:grpSpPr>
          <p:sp>
            <p:nvSpPr>
              <p:cNvPr id="567"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8"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69" name="Group 568"/>
            <p:cNvGrpSpPr/>
            <p:nvPr/>
          </p:nvGrpSpPr>
          <p:grpSpPr>
            <a:xfrm>
              <a:off x="6232273" y="3818063"/>
              <a:ext cx="216929" cy="525669"/>
              <a:chOff x="6572302" y="2286204"/>
              <a:chExt cx="1530350" cy="3708400"/>
            </a:xfrm>
            <a:solidFill>
              <a:schemeClr val="tx1"/>
            </a:solidFill>
          </p:grpSpPr>
          <p:sp>
            <p:nvSpPr>
              <p:cNvPr id="570"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1"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2" name="Group 571"/>
            <p:cNvGrpSpPr/>
            <p:nvPr/>
          </p:nvGrpSpPr>
          <p:grpSpPr>
            <a:xfrm>
              <a:off x="973334" y="4419711"/>
              <a:ext cx="216929" cy="525669"/>
              <a:chOff x="6572302" y="2286204"/>
              <a:chExt cx="1530350" cy="3708400"/>
            </a:xfrm>
            <a:solidFill>
              <a:schemeClr val="tx1"/>
            </a:solidFill>
          </p:grpSpPr>
          <p:sp>
            <p:nvSpPr>
              <p:cNvPr id="573"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4"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5" name="Group 574"/>
            <p:cNvGrpSpPr/>
            <p:nvPr/>
          </p:nvGrpSpPr>
          <p:grpSpPr>
            <a:xfrm>
              <a:off x="1250120" y="4419711"/>
              <a:ext cx="216929" cy="525669"/>
              <a:chOff x="6572302" y="2286204"/>
              <a:chExt cx="1530350" cy="3708400"/>
            </a:xfrm>
            <a:solidFill>
              <a:schemeClr val="tx1"/>
            </a:solidFill>
          </p:grpSpPr>
          <p:sp>
            <p:nvSpPr>
              <p:cNvPr id="576"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7"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8" name="Group 577"/>
            <p:cNvGrpSpPr/>
            <p:nvPr/>
          </p:nvGrpSpPr>
          <p:grpSpPr>
            <a:xfrm>
              <a:off x="1526907" y="4419711"/>
              <a:ext cx="216929" cy="525669"/>
              <a:chOff x="6572302" y="2286204"/>
              <a:chExt cx="1530350" cy="3708400"/>
            </a:xfrm>
            <a:solidFill>
              <a:schemeClr val="tx1"/>
            </a:solidFill>
          </p:grpSpPr>
          <p:sp>
            <p:nvSpPr>
              <p:cNvPr id="579"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0"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1" name="Group 580"/>
            <p:cNvGrpSpPr/>
            <p:nvPr/>
          </p:nvGrpSpPr>
          <p:grpSpPr>
            <a:xfrm>
              <a:off x="1803693" y="4419711"/>
              <a:ext cx="216929" cy="525669"/>
              <a:chOff x="6572302" y="2286204"/>
              <a:chExt cx="1530350" cy="3708400"/>
            </a:xfrm>
            <a:solidFill>
              <a:schemeClr val="tx1"/>
            </a:solidFill>
          </p:grpSpPr>
          <p:sp>
            <p:nvSpPr>
              <p:cNvPr id="582"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3"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4" name="Group 583"/>
            <p:cNvGrpSpPr/>
            <p:nvPr/>
          </p:nvGrpSpPr>
          <p:grpSpPr>
            <a:xfrm>
              <a:off x="2080479" y="4419711"/>
              <a:ext cx="216929" cy="525669"/>
              <a:chOff x="6572302" y="2286204"/>
              <a:chExt cx="1530350" cy="3708400"/>
            </a:xfrm>
            <a:solidFill>
              <a:schemeClr val="tx1"/>
            </a:solidFill>
          </p:grpSpPr>
          <p:sp>
            <p:nvSpPr>
              <p:cNvPr id="585"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87" name="Group 586"/>
            <p:cNvGrpSpPr/>
            <p:nvPr/>
          </p:nvGrpSpPr>
          <p:grpSpPr>
            <a:xfrm>
              <a:off x="2357266" y="4419711"/>
              <a:ext cx="216929" cy="525669"/>
              <a:chOff x="6572302" y="2286204"/>
              <a:chExt cx="1530350" cy="3708400"/>
            </a:xfrm>
            <a:solidFill>
              <a:schemeClr val="tx1"/>
            </a:solidFill>
          </p:grpSpPr>
          <p:sp>
            <p:nvSpPr>
              <p:cNvPr id="588"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9"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0" name="Group 589"/>
            <p:cNvGrpSpPr/>
            <p:nvPr/>
          </p:nvGrpSpPr>
          <p:grpSpPr>
            <a:xfrm>
              <a:off x="2634052" y="4419711"/>
              <a:ext cx="216929" cy="525669"/>
              <a:chOff x="6572302" y="2286204"/>
              <a:chExt cx="1530350" cy="3708400"/>
            </a:xfrm>
            <a:solidFill>
              <a:schemeClr val="tx1"/>
            </a:solidFill>
          </p:grpSpPr>
          <p:sp>
            <p:nvSpPr>
              <p:cNvPr id="591"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2"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3" name="Group 592"/>
            <p:cNvGrpSpPr/>
            <p:nvPr/>
          </p:nvGrpSpPr>
          <p:grpSpPr>
            <a:xfrm>
              <a:off x="2910838" y="4419711"/>
              <a:ext cx="216929" cy="525669"/>
              <a:chOff x="6572302" y="2286204"/>
              <a:chExt cx="1530350" cy="3708400"/>
            </a:xfrm>
            <a:solidFill>
              <a:schemeClr val="tx1"/>
            </a:solidFill>
          </p:grpSpPr>
          <p:sp>
            <p:nvSpPr>
              <p:cNvPr id="594"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5"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6" name="Group 595"/>
            <p:cNvGrpSpPr/>
            <p:nvPr/>
          </p:nvGrpSpPr>
          <p:grpSpPr>
            <a:xfrm>
              <a:off x="3187625" y="4419711"/>
              <a:ext cx="216929" cy="525669"/>
              <a:chOff x="6572302" y="2286204"/>
              <a:chExt cx="1530350" cy="3708400"/>
            </a:xfrm>
            <a:solidFill>
              <a:schemeClr val="tx1"/>
            </a:solidFill>
          </p:grpSpPr>
          <p:sp>
            <p:nvSpPr>
              <p:cNvPr id="597"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8"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99" name="Group 598"/>
            <p:cNvGrpSpPr/>
            <p:nvPr/>
          </p:nvGrpSpPr>
          <p:grpSpPr>
            <a:xfrm>
              <a:off x="3464411" y="4419711"/>
              <a:ext cx="216929" cy="525669"/>
              <a:chOff x="6572302" y="2286204"/>
              <a:chExt cx="1530350" cy="3708400"/>
            </a:xfrm>
            <a:solidFill>
              <a:schemeClr val="tx1"/>
            </a:solidFill>
          </p:grpSpPr>
          <p:sp>
            <p:nvSpPr>
              <p:cNvPr id="600"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1"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2" name="Group 601"/>
            <p:cNvGrpSpPr/>
            <p:nvPr/>
          </p:nvGrpSpPr>
          <p:grpSpPr>
            <a:xfrm>
              <a:off x="3741196" y="4419711"/>
              <a:ext cx="216929" cy="525669"/>
              <a:chOff x="6572302" y="2286204"/>
              <a:chExt cx="1530350" cy="3708400"/>
            </a:xfrm>
            <a:solidFill>
              <a:schemeClr val="tx1"/>
            </a:solidFill>
          </p:grpSpPr>
          <p:sp>
            <p:nvSpPr>
              <p:cNvPr id="603"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4"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5" name="Group 604"/>
            <p:cNvGrpSpPr/>
            <p:nvPr/>
          </p:nvGrpSpPr>
          <p:grpSpPr>
            <a:xfrm>
              <a:off x="4017983" y="4419711"/>
              <a:ext cx="216929" cy="525669"/>
              <a:chOff x="6572302" y="2286204"/>
              <a:chExt cx="1530350" cy="3708400"/>
            </a:xfrm>
            <a:solidFill>
              <a:schemeClr val="tx1"/>
            </a:solidFill>
          </p:grpSpPr>
          <p:sp>
            <p:nvSpPr>
              <p:cNvPr id="606"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7"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8" name="Group 607"/>
            <p:cNvGrpSpPr/>
            <p:nvPr/>
          </p:nvGrpSpPr>
          <p:grpSpPr>
            <a:xfrm>
              <a:off x="4294769" y="4419711"/>
              <a:ext cx="216929" cy="525669"/>
              <a:chOff x="6572302" y="2286204"/>
              <a:chExt cx="1530350" cy="3708400"/>
            </a:xfrm>
            <a:solidFill>
              <a:schemeClr val="tx1"/>
            </a:solidFill>
          </p:grpSpPr>
          <p:sp>
            <p:nvSpPr>
              <p:cNvPr id="609"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0"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1" name="Group 610"/>
            <p:cNvGrpSpPr/>
            <p:nvPr/>
          </p:nvGrpSpPr>
          <p:grpSpPr>
            <a:xfrm>
              <a:off x="4571555" y="4419711"/>
              <a:ext cx="216929" cy="525669"/>
              <a:chOff x="6572302" y="2286204"/>
              <a:chExt cx="1530350" cy="3708400"/>
            </a:xfrm>
            <a:solidFill>
              <a:schemeClr val="tx1"/>
            </a:solidFill>
          </p:grpSpPr>
          <p:sp>
            <p:nvSpPr>
              <p:cNvPr id="612"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 name="Freeform 6"/>
              <p:cNvSpPr>
                <a:spLocks/>
              </p:cNvSpPr>
              <p:nvPr/>
            </p:nvSpPr>
            <p:spPr bwMode="auto">
              <a:xfrm>
                <a:off x="6572302" y="3016451"/>
                <a:ext cx="1530350" cy="2978153"/>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4" name="Group 613"/>
            <p:cNvGrpSpPr/>
            <p:nvPr/>
          </p:nvGrpSpPr>
          <p:grpSpPr>
            <a:xfrm>
              <a:off x="4848342" y="4419711"/>
              <a:ext cx="216929" cy="525669"/>
              <a:chOff x="6572302" y="2286204"/>
              <a:chExt cx="1530350" cy="3708400"/>
            </a:xfrm>
            <a:solidFill>
              <a:schemeClr val="tx1"/>
            </a:solidFill>
          </p:grpSpPr>
          <p:sp>
            <p:nvSpPr>
              <p:cNvPr id="615"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17" name="Group 616"/>
            <p:cNvGrpSpPr/>
            <p:nvPr/>
          </p:nvGrpSpPr>
          <p:grpSpPr>
            <a:xfrm>
              <a:off x="5125128" y="4419711"/>
              <a:ext cx="216929" cy="525669"/>
              <a:chOff x="6572302" y="2286204"/>
              <a:chExt cx="1530350" cy="3708400"/>
            </a:xfrm>
            <a:solidFill>
              <a:schemeClr val="tx1"/>
            </a:solidFill>
          </p:grpSpPr>
          <p:sp>
            <p:nvSpPr>
              <p:cNvPr id="618"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20" name="Group 619"/>
            <p:cNvGrpSpPr/>
            <p:nvPr/>
          </p:nvGrpSpPr>
          <p:grpSpPr>
            <a:xfrm>
              <a:off x="5401914" y="4419711"/>
              <a:ext cx="216929" cy="525669"/>
              <a:chOff x="6572302" y="2286204"/>
              <a:chExt cx="1530350" cy="3708400"/>
            </a:xfrm>
            <a:solidFill>
              <a:schemeClr val="tx1"/>
            </a:solidFill>
          </p:grpSpPr>
          <p:sp>
            <p:nvSpPr>
              <p:cNvPr id="621"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2"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23" name="Group 622"/>
            <p:cNvGrpSpPr/>
            <p:nvPr/>
          </p:nvGrpSpPr>
          <p:grpSpPr>
            <a:xfrm>
              <a:off x="5678701" y="4419711"/>
              <a:ext cx="216929" cy="525669"/>
              <a:chOff x="6572302" y="2286204"/>
              <a:chExt cx="1530350" cy="3708400"/>
            </a:xfrm>
            <a:solidFill>
              <a:schemeClr val="tx1"/>
            </a:solidFill>
          </p:grpSpPr>
          <p:sp>
            <p:nvSpPr>
              <p:cNvPr id="624"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5"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26" name="Group 625"/>
            <p:cNvGrpSpPr/>
            <p:nvPr/>
          </p:nvGrpSpPr>
          <p:grpSpPr>
            <a:xfrm>
              <a:off x="5955487" y="4419711"/>
              <a:ext cx="216929" cy="525669"/>
              <a:chOff x="6572302" y="2286204"/>
              <a:chExt cx="1530350" cy="3708400"/>
            </a:xfrm>
            <a:solidFill>
              <a:schemeClr val="tx1"/>
            </a:solidFill>
          </p:grpSpPr>
          <p:sp>
            <p:nvSpPr>
              <p:cNvPr id="627"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8"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29" name="Group 628"/>
            <p:cNvGrpSpPr/>
            <p:nvPr/>
          </p:nvGrpSpPr>
          <p:grpSpPr>
            <a:xfrm>
              <a:off x="6232273" y="4419711"/>
              <a:ext cx="216929" cy="525669"/>
              <a:chOff x="6572302" y="2286204"/>
              <a:chExt cx="1530350" cy="3708400"/>
            </a:xfrm>
            <a:solidFill>
              <a:schemeClr val="tx1"/>
            </a:solidFill>
          </p:grpSpPr>
          <p:sp>
            <p:nvSpPr>
              <p:cNvPr id="630" name="Oval 5"/>
              <p:cNvSpPr>
                <a:spLocks noChangeArrowheads="1"/>
              </p:cNvSpPr>
              <p:nvPr/>
            </p:nvSpPr>
            <p:spPr bwMode="auto">
              <a:xfrm>
                <a:off x="6994577" y="2286204"/>
                <a:ext cx="685800" cy="685800"/>
              </a:xfrm>
              <a:prstGeom prst="ellipse">
                <a:avLst/>
              </a:pr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1" name="Freeform 6"/>
              <p:cNvSpPr>
                <a:spLocks/>
              </p:cNvSpPr>
              <p:nvPr/>
            </p:nvSpPr>
            <p:spPr bwMode="auto">
              <a:xfrm>
                <a:off x="6572302" y="3016454"/>
                <a:ext cx="1530350" cy="2978150"/>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grp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632" name="Rounded Rectangle 631"/>
          <p:cNvSpPr/>
          <p:nvPr/>
        </p:nvSpPr>
        <p:spPr bwMode="auto">
          <a:xfrm>
            <a:off x="7962899" y="184827"/>
            <a:ext cx="928181" cy="330739"/>
          </a:xfrm>
          <a:prstGeom prst="roundRect">
            <a:avLst/>
          </a:prstGeom>
          <a:solidFill>
            <a:srgbClr val="FFFFFF"/>
          </a:solidFill>
          <a:ln w="317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r" eaLnBrk="1" hangingPunct="1"/>
            <a:r>
              <a:rPr lang="en-US" sz="1100" b="1" dirty="0" smtClean="0">
                <a:cs typeface="Arial" charset="0"/>
                <a:sym typeface="Arial" charset="0"/>
              </a:rPr>
              <a:t>194 cases</a:t>
            </a:r>
          </a:p>
        </p:txBody>
      </p:sp>
      <p:sp>
        <p:nvSpPr>
          <p:cNvPr id="310" name="Rounded Rectangle 309"/>
          <p:cNvSpPr/>
          <p:nvPr/>
        </p:nvSpPr>
        <p:spPr bwMode="auto">
          <a:xfrm>
            <a:off x="6372225" y="184827"/>
            <a:ext cx="2518856" cy="330739"/>
          </a:xfrm>
          <a:prstGeom prst="roundRect">
            <a:avLst/>
          </a:prstGeom>
          <a:solidFill>
            <a:srgbClr val="FFFFFF"/>
          </a:solidFill>
          <a:ln w="317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r" eaLnBrk="1" hangingPunct="1"/>
            <a:r>
              <a:rPr lang="en-US" sz="1100" b="1" dirty="0" smtClean="0">
                <a:cs typeface="Arial" charset="0"/>
                <a:sym typeface="Arial" charset="0"/>
              </a:rPr>
              <a:t>175 Ambulatory Diagnosis cases </a:t>
            </a:r>
          </a:p>
        </p:txBody>
      </p:sp>
      <p:sp>
        <p:nvSpPr>
          <p:cNvPr id="311" name="Oval 5"/>
          <p:cNvSpPr>
            <a:spLocks noChangeArrowheads="1"/>
          </p:cNvSpPr>
          <p:nvPr/>
        </p:nvSpPr>
        <p:spPr bwMode="auto">
          <a:xfrm>
            <a:off x="2398993" y="2030437"/>
            <a:ext cx="95677" cy="95677"/>
          </a:xfrm>
          <a:prstGeom prst="ellipse">
            <a:avLst/>
          </a:prstGeom>
          <a:solidFill>
            <a:schemeClr val="accent4"/>
          </a:solid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6"/>
          <p:cNvSpPr>
            <a:spLocks/>
          </p:cNvSpPr>
          <p:nvPr/>
        </p:nvSpPr>
        <p:spPr bwMode="auto">
          <a:xfrm>
            <a:off x="2340081" y="2132315"/>
            <a:ext cx="213502" cy="415487"/>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solidFill>
            <a:schemeClr val="accent4"/>
          </a:solidFill>
          <a:ln w="317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Oval 5"/>
          <p:cNvSpPr>
            <a:spLocks noChangeArrowheads="1"/>
          </p:cNvSpPr>
          <p:nvPr/>
        </p:nvSpPr>
        <p:spPr bwMode="auto">
          <a:xfrm>
            <a:off x="4576025" y="2609715"/>
            <a:ext cx="95677" cy="95677"/>
          </a:xfrm>
          <a:prstGeom prst="ellipse">
            <a:avLst/>
          </a:prstGeom>
          <a:solidFill>
            <a:schemeClr val="accent3"/>
          </a:solid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6"/>
          <p:cNvSpPr>
            <a:spLocks/>
          </p:cNvSpPr>
          <p:nvPr/>
        </p:nvSpPr>
        <p:spPr bwMode="auto">
          <a:xfrm>
            <a:off x="4517113" y="2711593"/>
            <a:ext cx="213502" cy="415487"/>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solidFill>
            <a:schemeClr val="accent3"/>
          </a:solid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Oval 5"/>
          <p:cNvSpPr>
            <a:spLocks noChangeArrowheads="1"/>
          </p:cNvSpPr>
          <p:nvPr/>
        </p:nvSpPr>
        <p:spPr bwMode="auto">
          <a:xfrm>
            <a:off x="4846219" y="2622581"/>
            <a:ext cx="95677" cy="95677"/>
          </a:xfrm>
          <a:prstGeom prst="ellipse">
            <a:avLst/>
          </a:prstGeom>
          <a:solidFill>
            <a:schemeClr val="accent3"/>
          </a:solid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6"/>
          <p:cNvSpPr>
            <a:spLocks/>
          </p:cNvSpPr>
          <p:nvPr/>
        </p:nvSpPr>
        <p:spPr bwMode="auto">
          <a:xfrm>
            <a:off x="4787307" y="2724459"/>
            <a:ext cx="213502" cy="415487"/>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solidFill>
            <a:schemeClr val="accent3"/>
          </a:solid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Oval 5"/>
          <p:cNvSpPr>
            <a:spLocks noChangeArrowheads="1"/>
          </p:cNvSpPr>
          <p:nvPr/>
        </p:nvSpPr>
        <p:spPr bwMode="auto">
          <a:xfrm>
            <a:off x="5112920" y="2619116"/>
            <a:ext cx="95677" cy="95677"/>
          </a:xfrm>
          <a:prstGeom prst="ellipse">
            <a:avLst/>
          </a:prstGeom>
          <a:solidFill>
            <a:schemeClr val="accent3"/>
          </a:solid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6"/>
          <p:cNvSpPr>
            <a:spLocks/>
          </p:cNvSpPr>
          <p:nvPr/>
        </p:nvSpPr>
        <p:spPr bwMode="auto">
          <a:xfrm>
            <a:off x="5054008" y="2720994"/>
            <a:ext cx="213502" cy="415487"/>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solidFill>
            <a:schemeClr val="accent3"/>
          </a:solidFill>
          <a:ln w="3175"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Oval 5"/>
          <p:cNvSpPr>
            <a:spLocks noChangeArrowheads="1"/>
          </p:cNvSpPr>
          <p:nvPr/>
        </p:nvSpPr>
        <p:spPr bwMode="auto">
          <a:xfrm>
            <a:off x="4582801" y="3796477"/>
            <a:ext cx="95677" cy="95677"/>
          </a:xfrm>
          <a:prstGeom prst="ellipse">
            <a:avLst/>
          </a:prstGeom>
          <a:solidFill>
            <a:schemeClr val="tx1"/>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reeform 6"/>
          <p:cNvSpPr>
            <a:spLocks/>
          </p:cNvSpPr>
          <p:nvPr/>
        </p:nvSpPr>
        <p:spPr bwMode="auto">
          <a:xfrm>
            <a:off x="4523889" y="3898355"/>
            <a:ext cx="213502" cy="415487"/>
          </a:xfrm>
          <a:custGeom>
            <a:avLst/>
            <a:gdLst>
              <a:gd name="T0" fmla="*/ 250 w 268"/>
              <a:gd name="T1" fmla="*/ 0 h 525"/>
              <a:gd name="T2" fmla="*/ 18 w 268"/>
              <a:gd name="T3" fmla="*/ 0 h 525"/>
              <a:gd name="T4" fmla="*/ 0 w 268"/>
              <a:gd name="T5" fmla="*/ 18 h 525"/>
              <a:gd name="T6" fmla="*/ 0 w 268"/>
              <a:gd name="T7" fmla="*/ 222 h 525"/>
              <a:gd name="T8" fmla="*/ 6 w 268"/>
              <a:gd name="T9" fmla="*/ 235 h 525"/>
              <a:gd name="T10" fmla="*/ 43 w 268"/>
              <a:gd name="T11" fmla="*/ 235 h 525"/>
              <a:gd name="T12" fmla="*/ 49 w 268"/>
              <a:gd name="T13" fmla="*/ 222 h 525"/>
              <a:gd name="T14" fmla="*/ 49 w 268"/>
              <a:gd name="T15" fmla="*/ 68 h 525"/>
              <a:gd name="T16" fmla="*/ 55 w 268"/>
              <a:gd name="T17" fmla="*/ 66 h 525"/>
              <a:gd name="T18" fmla="*/ 63 w 268"/>
              <a:gd name="T19" fmla="*/ 68 h 525"/>
              <a:gd name="T20" fmla="*/ 63 w 268"/>
              <a:gd name="T21" fmla="*/ 508 h 525"/>
              <a:gd name="T22" fmla="*/ 71 w 268"/>
              <a:gd name="T23" fmla="*/ 525 h 525"/>
              <a:gd name="T24" fmla="*/ 118 w 268"/>
              <a:gd name="T25" fmla="*/ 525 h 525"/>
              <a:gd name="T26" fmla="*/ 126 w 268"/>
              <a:gd name="T27" fmla="*/ 508 h 525"/>
              <a:gd name="T28" fmla="*/ 126 w 268"/>
              <a:gd name="T29" fmla="*/ 259 h 525"/>
              <a:gd name="T30" fmla="*/ 134 w 268"/>
              <a:gd name="T31" fmla="*/ 248 h 525"/>
              <a:gd name="T32" fmla="*/ 143 w 268"/>
              <a:gd name="T33" fmla="*/ 260 h 525"/>
              <a:gd name="T34" fmla="*/ 143 w 268"/>
              <a:gd name="T35" fmla="*/ 508 h 525"/>
              <a:gd name="T36" fmla="*/ 150 w 268"/>
              <a:gd name="T37" fmla="*/ 525 h 525"/>
              <a:gd name="T38" fmla="*/ 198 w 268"/>
              <a:gd name="T39" fmla="*/ 525 h 525"/>
              <a:gd name="T40" fmla="*/ 206 w 268"/>
              <a:gd name="T41" fmla="*/ 508 h 525"/>
              <a:gd name="T42" fmla="*/ 206 w 268"/>
              <a:gd name="T43" fmla="*/ 68 h 525"/>
              <a:gd name="T44" fmla="*/ 213 w 268"/>
              <a:gd name="T45" fmla="*/ 66 h 525"/>
              <a:gd name="T46" fmla="*/ 220 w 268"/>
              <a:gd name="T47" fmla="*/ 68 h 525"/>
              <a:gd name="T48" fmla="*/ 220 w 268"/>
              <a:gd name="T49" fmla="*/ 222 h 525"/>
              <a:gd name="T50" fmla="*/ 226 w 268"/>
              <a:gd name="T51" fmla="*/ 235 h 525"/>
              <a:gd name="T52" fmla="*/ 262 w 268"/>
              <a:gd name="T53" fmla="*/ 235 h 525"/>
              <a:gd name="T54" fmla="*/ 268 w 268"/>
              <a:gd name="T55" fmla="*/ 222 h 525"/>
              <a:gd name="T56" fmla="*/ 268 w 268"/>
              <a:gd name="T57" fmla="*/ 18 h 525"/>
              <a:gd name="T58" fmla="*/ 250 w 268"/>
              <a:gd name="T59" fmla="*/ 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525">
                <a:moveTo>
                  <a:pt x="250" y="0"/>
                </a:moveTo>
                <a:cubicBezTo>
                  <a:pt x="18" y="0"/>
                  <a:pt x="18" y="0"/>
                  <a:pt x="18" y="0"/>
                </a:cubicBezTo>
                <a:cubicBezTo>
                  <a:pt x="14" y="0"/>
                  <a:pt x="0" y="11"/>
                  <a:pt x="0" y="18"/>
                </a:cubicBezTo>
                <a:cubicBezTo>
                  <a:pt x="0" y="222"/>
                  <a:pt x="0" y="222"/>
                  <a:pt x="0" y="222"/>
                </a:cubicBezTo>
                <a:cubicBezTo>
                  <a:pt x="0" y="229"/>
                  <a:pt x="3" y="235"/>
                  <a:pt x="6" y="235"/>
                </a:cubicBezTo>
                <a:cubicBezTo>
                  <a:pt x="43" y="235"/>
                  <a:pt x="43" y="235"/>
                  <a:pt x="43" y="235"/>
                </a:cubicBezTo>
                <a:cubicBezTo>
                  <a:pt x="47" y="235"/>
                  <a:pt x="49" y="229"/>
                  <a:pt x="49" y="222"/>
                </a:cubicBezTo>
                <a:cubicBezTo>
                  <a:pt x="49" y="68"/>
                  <a:pt x="49" y="68"/>
                  <a:pt x="49" y="68"/>
                </a:cubicBezTo>
                <a:cubicBezTo>
                  <a:pt x="49" y="67"/>
                  <a:pt x="54" y="66"/>
                  <a:pt x="55" y="66"/>
                </a:cubicBezTo>
                <a:cubicBezTo>
                  <a:pt x="57" y="66"/>
                  <a:pt x="63" y="67"/>
                  <a:pt x="63" y="68"/>
                </a:cubicBezTo>
                <a:cubicBezTo>
                  <a:pt x="63" y="508"/>
                  <a:pt x="63" y="508"/>
                  <a:pt x="63" y="508"/>
                </a:cubicBezTo>
                <a:cubicBezTo>
                  <a:pt x="63" y="517"/>
                  <a:pt x="66" y="525"/>
                  <a:pt x="71" y="525"/>
                </a:cubicBezTo>
                <a:cubicBezTo>
                  <a:pt x="118" y="525"/>
                  <a:pt x="118" y="525"/>
                  <a:pt x="118" y="525"/>
                </a:cubicBezTo>
                <a:cubicBezTo>
                  <a:pt x="122" y="525"/>
                  <a:pt x="126" y="517"/>
                  <a:pt x="126" y="508"/>
                </a:cubicBezTo>
                <a:cubicBezTo>
                  <a:pt x="126" y="259"/>
                  <a:pt x="126" y="259"/>
                  <a:pt x="126" y="259"/>
                </a:cubicBezTo>
                <a:cubicBezTo>
                  <a:pt x="126" y="253"/>
                  <a:pt x="130" y="248"/>
                  <a:pt x="134" y="248"/>
                </a:cubicBezTo>
                <a:cubicBezTo>
                  <a:pt x="139" y="248"/>
                  <a:pt x="143" y="253"/>
                  <a:pt x="143" y="260"/>
                </a:cubicBezTo>
                <a:cubicBezTo>
                  <a:pt x="143" y="508"/>
                  <a:pt x="143" y="508"/>
                  <a:pt x="143" y="508"/>
                </a:cubicBezTo>
                <a:cubicBezTo>
                  <a:pt x="143" y="517"/>
                  <a:pt x="146" y="525"/>
                  <a:pt x="150" y="525"/>
                </a:cubicBezTo>
                <a:cubicBezTo>
                  <a:pt x="198" y="525"/>
                  <a:pt x="198" y="525"/>
                  <a:pt x="198" y="525"/>
                </a:cubicBezTo>
                <a:cubicBezTo>
                  <a:pt x="202" y="525"/>
                  <a:pt x="206" y="517"/>
                  <a:pt x="206" y="508"/>
                </a:cubicBezTo>
                <a:cubicBezTo>
                  <a:pt x="206" y="68"/>
                  <a:pt x="206" y="68"/>
                  <a:pt x="206" y="68"/>
                </a:cubicBezTo>
                <a:cubicBezTo>
                  <a:pt x="206" y="67"/>
                  <a:pt x="211" y="66"/>
                  <a:pt x="213" y="66"/>
                </a:cubicBezTo>
                <a:cubicBezTo>
                  <a:pt x="214" y="66"/>
                  <a:pt x="220" y="67"/>
                  <a:pt x="220" y="68"/>
                </a:cubicBezTo>
                <a:cubicBezTo>
                  <a:pt x="220" y="222"/>
                  <a:pt x="220" y="222"/>
                  <a:pt x="220" y="222"/>
                </a:cubicBezTo>
                <a:cubicBezTo>
                  <a:pt x="220" y="229"/>
                  <a:pt x="223" y="235"/>
                  <a:pt x="226" y="235"/>
                </a:cubicBezTo>
                <a:cubicBezTo>
                  <a:pt x="262" y="235"/>
                  <a:pt x="262" y="235"/>
                  <a:pt x="262" y="235"/>
                </a:cubicBezTo>
                <a:cubicBezTo>
                  <a:pt x="265" y="235"/>
                  <a:pt x="268" y="229"/>
                  <a:pt x="268" y="222"/>
                </a:cubicBezTo>
                <a:cubicBezTo>
                  <a:pt x="268" y="18"/>
                  <a:pt x="268" y="18"/>
                  <a:pt x="268" y="18"/>
                </a:cubicBezTo>
                <a:cubicBezTo>
                  <a:pt x="268" y="11"/>
                  <a:pt x="254" y="0"/>
                  <a:pt x="250" y="0"/>
                </a:cubicBezTo>
                <a:close/>
              </a:path>
            </a:pathLst>
          </a:custGeom>
          <a:solidFill>
            <a:schemeClr val="tx1"/>
          </a:solidFill>
          <a:ln w="317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936275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7 months later</a:t>
            </a:r>
          </a:p>
          <a:p>
            <a:pPr marL="0" lvl="1" indent="0">
              <a:buNone/>
            </a:pPr>
            <a:r>
              <a:rPr lang="en-US" dirty="0" smtClean="0"/>
              <a:t>Susan sees her primary care physician. An EKG completed during the visit revealed atrial fibrillation. </a:t>
            </a:r>
          </a:p>
          <a:p>
            <a:pPr marL="0" lvl="1" indent="0">
              <a:buNone/>
            </a:pPr>
            <a:endParaRPr lang="en-US" dirty="0"/>
          </a:p>
          <a:p>
            <a:pPr marL="0" lvl="1" indent="0">
              <a:buNone/>
            </a:pPr>
            <a:r>
              <a:rPr lang="en-US" dirty="0" smtClean="0"/>
              <a:t>The PCP asked if the patient was on Coumadin, she responded yes. </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Susan, 62-year-old w/history of atrial fibrillation</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332218697"/>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3 months later</a:t>
            </a:r>
          </a:p>
          <a:p>
            <a:pPr marL="0" lvl="1" indent="0">
              <a:buNone/>
            </a:pPr>
            <a:r>
              <a:rPr lang="en-US" dirty="0" smtClean="0"/>
              <a:t>Susan was admitted to the hospital with complaints of lightheadedness and dizziness. </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a:t>Susan, 62-year-old w/history of atrial fibrillation</a:t>
            </a:r>
          </a:p>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915549931"/>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Outcome</a:t>
            </a:r>
          </a:p>
          <a:p>
            <a:pPr marL="0" lvl="1" indent="0">
              <a:buNone/>
            </a:pPr>
            <a:r>
              <a:rPr lang="en-US" dirty="0"/>
              <a:t>She was diagnosed with and treated for a stroke. </a:t>
            </a:r>
            <a:r>
              <a:rPr lang="en-US" dirty="0" smtClean="0"/>
              <a:t>She sustained permanent injuries due to the stroke. </a:t>
            </a:r>
            <a:endParaRPr lang="en-US" dirty="0"/>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a:t>Susan, 62-year-old w/history of atrial fibrillation</a:t>
            </a:r>
          </a:p>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2686661108"/>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3207774" y="2131142"/>
            <a:ext cx="5456166" cy="4269658"/>
          </a:xfrm>
        </p:spPr>
        <p:txBody>
          <a:bodyPr/>
          <a:lstStyle/>
          <a:p>
            <a:r>
              <a:rPr lang="en-US" dirty="0" smtClean="0"/>
              <a:t>Vulnerability</a:t>
            </a:r>
          </a:p>
          <a:p>
            <a:pPr marL="0" lvl="1" indent="0">
              <a:buNone/>
            </a:pPr>
            <a:r>
              <a:rPr lang="en-US" dirty="0"/>
              <a:t>Unclear communication between provider and patient can lead to incomplete or inaccurate information compromising </a:t>
            </a:r>
            <a:r>
              <a:rPr lang="en-US" dirty="0" smtClean="0"/>
              <a:t>treatment </a:t>
            </a:r>
            <a:r>
              <a:rPr lang="en-US" dirty="0"/>
              <a:t>decisions.</a:t>
            </a:r>
            <a:endParaRPr lang="en-US" dirty="0" smtClean="0"/>
          </a:p>
          <a:p>
            <a:r>
              <a:rPr lang="en-US" dirty="0" smtClean="0"/>
              <a:t>Safer Care Recommendation</a:t>
            </a:r>
          </a:p>
          <a:p>
            <a:pPr marL="0" lvl="1" indent="0">
              <a:buNone/>
            </a:pPr>
            <a:r>
              <a:rPr lang="en-US" dirty="0"/>
              <a:t>Ensuring patient understanding is critical to garner the most accurate and complete information. </a:t>
            </a:r>
            <a:r>
              <a:rPr lang="en-US" dirty="0" smtClean="0"/>
              <a:t>Consider </a:t>
            </a:r>
            <a:r>
              <a:rPr lang="en-US" dirty="0"/>
              <a:t>each patient’s communication style </a:t>
            </a:r>
            <a:r>
              <a:rPr lang="en-US" dirty="0" smtClean="0"/>
              <a:t>to </a:t>
            </a:r>
            <a:r>
              <a:rPr lang="en-US" dirty="0"/>
              <a:t>solicit the most information and </a:t>
            </a:r>
            <a:r>
              <a:rPr lang="en-US" dirty="0" smtClean="0"/>
              <a:t>enable </a:t>
            </a:r>
            <a:r>
              <a:rPr lang="en-US" dirty="0"/>
              <a:t>assessment of patient understanding</a:t>
            </a:r>
            <a:r>
              <a:rPr lang="en-US" dirty="0" smtClean="0"/>
              <a:t>.</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a:t>Susan, 62-year-old w/history of atrial fibrillation</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4" name="Rectangle 13"/>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3905185202"/>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3207774" y="2131142"/>
            <a:ext cx="5456166" cy="4269658"/>
          </a:xfrm>
        </p:spPr>
        <p:txBody>
          <a:bodyPr/>
          <a:lstStyle/>
          <a:p>
            <a:r>
              <a:rPr lang="en-US" dirty="0" smtClean="0"/>
              <a:t>Vulnerability</a:t>
            </a:r>
          </a:p>
          <a:p>
            <a:pPr marL="0" lvl="1" indent="0">
              <a:buNone/>
            </a:pPr>
            <a:r>
              <a:rPr lang="en-US" dirty="0"/>
              <a:t>Inadequate review of patient medications and reliance on patient memory can lead to </a:t>
            </a:r>
            <a:r>
              <a:rPr lang="en-US" dirty="0" smtClean="0"/>
              <a:t>medications/treatment </a:t>
            </a:r>
            <a:r>
              <a:rPr lang="en-US" dirty="0"/>
              <a:t>not being provided</a:t>
            </a:r>
            <a:r>
              <a:rPr lang="en-US" dirty="0" smtClean="0"/>
              <a:t> </a:t>
            </a:r>
          </a:p>
          <a:p>
            <a:r>
              <a:rPr lang="en-US" dirty="0" smtClean="0"/>
              <a:t>Safer Care Recommendation</a:t>
            </a:r>
          </a:p>
          <a:p>
            <a:pPr marL="0" lvl="1" indent="0">
              <a:buNone/>
            </a:pPr>
            <a:r>
              <a:rPr lang="en-US" dirty="0" smtClean="0"/>
              <a:t>Reconciling </a:t>
            </a:r>
            <a:r>
              <a:rPr lang="en-US" dirty="0"/>
              <a:t>the patient medication list at every visit and providing education regarding purpose, risks, and benefits of each medication can decrease the likelihood of </a:t>
            </a:r>
            <a:r>
              <a:rPr lang="en-US" dirty="0" err="1" smtClean="0"/>
              <a:t>misunder</a:t>
            </a:r>
            <a:r>
              <a:rPr lang="en-US" dirty="0" smtClean="0"/>
              <a:t>-standing and </a:t>
            </a:r>
            <a:r>
              <a:rPr lang="en-US" dirty="0"/>
              <a:t>increase compliance with recommended treatment</a:t>
            </a:r>
            <a:endParaRPr lang="en-US" dirty="0" smtClean="0"/>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a:t>Susan, 62-year-old w/history of atrial fibrillation</a:t>
            </a:r>
          </a:p>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4" name="Rectangle 13"/>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206860406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a:t>Has this type of event ever happened here?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891714453"/>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bwMode="auto">
          <a:xfrm>
            <a:off x="795453" y="2028342"/>
            <a:ext cx="7508428" cy="1099869"/>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a:solidFill>
                  <a:srgbClr val="FFFFFF"/>
                </a:solidFill>
                <a:latin typeface="+mj-lt"/>
              </a:rPr>
              <a:t>Does our clinical team review and reconcile patient medications at each encounter?</a:t>
            </a:r>
          </a:p>
        </p:txBody>
      </p:sp>
      <p:sp>
        <p:nvSpPr>
          <p:cNvPr id="10" name="Content Placeholder 9"/>
          <p:cNvSpPr>
            <a:spLocks noGrp="1"/>
          </p:cNvSpPr>
          <p:nvPr>
            <p:ph idx="1"/>
          </p:nvPr>
        </p:nvSpPr>
        <p:spPr>
          <a:xfrm>
            <a:off x="906768" y="3445841"/>
            <a:ext cx="7665732" cy="2136807"/>
          </a:xfrm>
        </p:spPr>
        <p:txBody>
          <a:bodyPr/>
          <a:lstStyle/>
          <a:p>
            <a:r>
              <a:rPr lang="en-US" dirty="0" smtClean="0"/>
              <a:t>Recommended Practices</a:t>
            </a:r>
          </a:p>
          <a:p>
            <a:pPr marL="342900" indent="-342900">
              <a:spcBef>
                <a:spcPts val="600"/>
              </a:spcBef>
              <a:buFont typeface="Arial" panose="020B0604020202020204" pitchFamily="34" charset="0"/>
              <a:buChar char="•"/>
            </a:pPr>
            <a:r>
              <a:rPr lang="en-US" sz="2000" i="0" dirty="0">
                <a:solidFill>
                  <a:schemeClr val="tx1"/>
                </a:solidFill>
                <a:latin typeface="+mn-lt"/>
              </a:rPr>
              <a:t>Obtain a medication history for each patient </a:t>
            </a:r>
            <a:r>
              <a:rPr lang="en-US" sz="2000" i="0" dirty="0" smtClean="0">
                <a:solidFill>
                  <a:schemeClr val="tx1"/>
                </a:solidFill>
                <a:latin typeface="+mn-lt"/>
              </a:rPr>
              <a:t>(including over-the-counter and </a:t>
            </a:r>
            <a:r>
              <a:rPr lang="en-US" sz="2000" i="0" dirty="0">
                <a:solidFill>
                  <a:schemeClr val="tx1"/>
                </a:solidFill>
                <a:latin typeface="+mn-lt"/>
              </a:rPr>
              <a:t>alternative </a:t>
            </a:r>
            <a:r>
              <a:rPr lang="en-US" sz="2000" i="0" dirty="0" smtClean="0">
                <a:solidFill>
                  <a:schemeClr val="tx1"/>
                </a:solidFill>
                <a:latin typeface="+mn-lt"/>
              </a:rPr>
              <a:t>medications), and </a:t>
            </a:r>
            <a:r>
              <a:rPr lang="en-US" sz="2000" i="0" dirty="0">
                <a:solidFill>
                  <a:schemeClr val="tx1"/>
                </a:solidFill>
                <a:latin typeface="+mn-lt"/>
              </a:rPr>
              <a:t>update at every </a:t>
            </a:r>
            <a:r>
              <a:rPr lang="en-US" sz="2000" i="0" dirty="0" smtClean="0">
                <a:solidFill>
                  <a:schemeClr val="tx1"/>
                </a:solidFill>
                <a:latin typeface="+mn-lt"/>
              </a:rPr>
              <a:t>visit</a:t>
            </a:r>
            <a:endParaRPr lang="en-US" sz="2000" i="0" dirty="0">
              <a:solidFill>
                <a:schemeClr val="tx1"/>
              </a:solidFill>
              <a:latin typeface="+mn-lt"/>
            </a:endParaRPr>
          </a:p>
          <a:p>
            <a:pPr marL="342900" indent="-342900">
              <a:buFont typeface="Arial" panose="020B0604020202020204" pitchFamily="34" charset="0"/>
              <a:buChar char="•"/>
            </a:pPr>
            <a:r>
              <a:rPr lang="en-US" sz="2000" i="0" dirty="0">
                <a:solidFill>
                  <a:schemeClr val="tx1"/>
                </a:solidFill>
                <a:latin typeface="+mn-lt"/>
              </a:rPr>
              <a:t>Include the whole care team (pharmacy, nursing) in medication management and safety to ensure critical information is not lost</a:t>
            </a:r>
            <a:endParaRPr lang="en-US" sz="2000" i="0" dirty="0" smtClean="0">
              <a:solidFill>
                <a:schemeClr val="tx1"/>
              </a:solidFill>
              <a:latin typeface="+mn-lt"/>
            </a:endParaRPr>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a:xfrm>
            <a:off x="906767" y="1520788"/>
            <a:ext cx="7665733" cy="396044"/>
          </a:xfrm>
        </p:spPr>
        <p:txBody>
          <a:bodyPr/>
          <a:lstStyle/>
          <a:p>
            <a:r>
              <a:rPr lang="en-US" dirty="0" smtClean="0"/>
              <a:t>Standardized Communication</a:t>
            </a:r>
            <a:endParaRPr lang="en-US" i="1"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153969932"/>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416968"/>
            <a:ext cx="7665732" cy="2983831"/>
          </a:xfrm>
        </p:spPr>
        <p:txBody>
          <a:bodyPr/>
          <a:lstStyle/>
          <a:p>
            <a:r>
              <a:rPr lang="en-US" dirty="0" smtClean="0"/>
              <a:t>Recommended Practice</a:t>
            </a:r>
          </a:p>
          <a:p>
            <a:pPr marL="0" lvl="1" indent="0">
              <a:spcAft>
                <a:spcPts val="1200"/>
              </a:spcAft>
              <a:buNone/>
            </a:pPr>
            <a:r>
              <a:rPr lang="en-US" dirty="0"/>
              <a:t>For each medication, educate patients re: purpose, how to take it, and symptoms to report e.g., “teach back”</a:t>
            </a:r>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a:xfrm>
            <a:off x="906766" y="1520788"/>
            <a:ext cx="7665733" cy="396044"/>
          </a:xfrm>
        </p:spPr>
        <p:txBody>
          <a:bodyPr/>
          <a:lstStyle/>
          <a:p>
            <a:r>
              <a:rPr lang="en-US" dirty="0"/>
              <a:t>Standardized Communication</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09728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a:solidFill>
                  <a:srgbClr val="FFFFFF"/>
                </a:solidFill>
                <a:latin typeface="+mj-lt"/>
              </a:rPr>
              <a:t>What practices </a:t>
            </a:r>
            <a:r>
              <a:rPr lang="en-US" sz="2400" i="1" dirty="0" smtClean="0">
                <a:solidFill>
                  <a:srgbClr val="FFFFFF"/>
                </a:solidFill>
                <a:latin typeface="+mj-lt"/>
              </a:rPr>
              <a:t>do we have </a:t>
            </a:r>
            <a:r>
              <a:rPr lang="en-US" sz="2400" i="1" dirty="0">
                <a:solidFill>
                  <a:srgbClr val="FFFFFF"/>
                </a:solidFill>
                <a:latin typeface="+mj-lt"/>
              </a:rPr>
              <a:t>to assess patient understanding of their medications and care plan?</a:t>
            </a:r>
          </a:p>
        </p:txBody>
      </p:sp>
    </p:spTree>
    <p:extLst>
      <p:ext uri="{BB962C8B-B14F-4D97-AF65-F5344CB8AC3E}">
        <p14:creationId xmlns:p14="http://schemas.microsoft.com/office/powerpoint/2010/main" val="76952865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286679"/>
            <a:ext cx="7665732" cy="3114120"/>
          </a:xfrm>
        </p:spPr>
        <p:txBody>
          <a:bodyPr/>
          <a:lstStyle/>
          <a:p>
            <a:r>
              <a:rPr lang="en-US" dirty="0" smtClean="0"/>
              <a:t>Recommended Practice</a:t>
            </a:r>
          </a:p>
          <a:p>
            <a:pPr marL="0" lvl="1" indent="0">
              <a:spcAft>
                <a:spcPts val="1200"/>
              </a:spcAft>
              <a:buNone/>
            </a:pPr>
            <a:r>
              <a:rPr lang="en-US" dirty="0"/>
              <a:t>When multiple providers are involved in a single patient’s care ensure that each knows who is responsible/ accountable for medication management</a:t>
            </a:r>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a:xfrm>
            <a:off x="906766" y="1520788"/>
            <a:ext cx="7665733" cy="396044"/>
          </a:xfrm>
        </p:spPr>
        <p:txBody>
          <a:bodyPr/>
          <a:lstStyle/>
          <a:p>
            <a:r>
              <a:rPr lang="en-US" dirty="0"/>
              <a:t>Standardized Communication</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09728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a:solidFill>
                  <a:srgbClr val="FFFFFF"/>
                </a:solidFill>
                <a:latin typeface="+mj-lt"/>
              </a:rPr>
              <a:t>Does </a:t>
            </a:r>
            <a:r>
              <a:rPr lang="en-US" sz="2400" i="1" dirty="0" smtClean="0">
                <a:solidFill>
                  <a:srgbClr val="FFFFFF"/>
                </a:solidFill>
                <a:latin typeface="+mj-lt"/>
              </a:rPr>
              <a:t>we have clinical </a:t>
            </a:r>
            <a:r>
              <a:rPr lang="en-US" sz="2400" i="1" dirty="0">
                <a:solidFill>
                  <a:srgbClr val="FFFFFF"/>
                </a:solidFill>
                <a:latin typeface="+mj-lt"/>
              </a:rPr>
              <a:t>guidelines and </a:t>
            </a:r>
            <a:r>
              <a:rPr lang="en-US" sz="2400" i="1" dirty="0" smtClean="0">
                <a:solidFill>
                  <a:srgbClr val="FFFFFF"/>
                </a:solidFill>
                <a:latin typeface="+mj-lt"/>
              </a:rPr>
              <a:t>a standard </a:t>
            </a:r>
            <a:r>
              <a:rPr lang="en-US" sz="2400" i="1" dirty="0">
                <a:solidFill>
                  <a:srgbClr val="FFFFFF"/>
                </a:solidFill>
                <a:latin typeface="+mj-lt"/>
              </a:rPr>
              <a:t>process to identify and manage patients on anticoagulation?</a:t>
            </a:r>
          </a:p>
        </p:txBody>
      </p:sp>
    </p:spTree>
    <p:extLst>
      <p:ext uri="{BB962C8B-B14F-4D97-AF65-F5344CB8AC3E}">
        <p14:creationId xmlns:p14="http://schemas.microsoft.com/office/powerpoint/2010/main" val="2776997922"/>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smtClean="0"/>
              <a:t>Standardized Communication</a:t>
            </a:r>
            <a:br>
              <a:rPr lang="en-US" dirty="0" smtClean="0"/>
            </a:br>
            <a:r>
              <a:rPr lang="en-US" i="1" dirty="0" smtClean="0"/>
              <a:t>What </a:t>
            </a:r>
            <a:r>
              <a:rPr lang="en-US" i="1" dirty="0"/>
              <a:t>else can we do to avoid a similar event?</a:t>
            </a:r>
          </a:p>
          <a:p>
            <a:r>
              <a:rPr lang="en-US" dirty="0" smtClean="0"/>
              <a:t> </a:t>
            </a:r>
            <a:br>
              <a:rPr lang="en-US" dirty="0" smtClean="0"/>
            </a:b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1777743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2060848"/>
            <a:ext cx="7344816" cy="4104456"/>
          </a:xfrm>
        </p:spPr>
        <p:txBody>
          <a:bodyPr/>
          <a:lstStyle/>
          <a:p>
            <a:r>
              <a:rPr lang="en-US" dirty="0" smtClean="0"/>
              <a:t>The top ambulatory diagnosis-related allegations in </a:t>
            </a:r>
            <a:br>
              <a:rPr lang="en-US" dirty="0" smtClean="0"/>
            </a:br>
            <a:r>
              <a:rPr lang="en-US" dirty="0" smtClean="0"/>
              <a:t>CRICO ambulatory malpractice cases are:</a:t>
            </a:r>
          </a:p>
          <a:p>
            <a:pPr lvl="1"/>
            <a:r>
              <a:rPr lang="en-US" dirty="0" smtClean="0"/>
              <a:t>Cancers </a:t>
            </a:r>
            <a:r>
              <a:rPr lang="en-US" dirty="0"/>
              <a:t>(top three: </a:t>
            </a:r>
            <a:r>
              <a:rPr lang="en-US" dirty="0" smtClean="0"/>
              <a:t>breast, lung, </a:t>
            </a:r>
            <a:r>
              <a:rPr lang="en-US" dirty="0"/>
              <a:t>colorectal)</a:t>
            </a:r>
          </a:p>
          <a:p>
            <a:pPr lvl="1"/>
            <a:r>
              <a:rPr lang="en-US" dirty="0"/>
              <a:t>Diseases of the heart</a:t>
            </a:r>
          </a:p>
          <a:p>
            <a:pPr lvl="1"/>
            <a:r>
              <a:rPr lang="en-US" dirty="0"/>
              <a:t>Fractures</a:t>
            </a:r>
          </a:p>
        </p:txBody>
      </p:sp>
      <p:sp>
        <p:nvSpPr>
          <p:cNvPr id="4" name="Text Placeholder 3"/>
          <p:cNvSpPr>
            <a:spLocks noGrp="1"/>
          </p:cNvSpPr>
          <p:nvPr>
            <p:ph type="body" sz="quarter" idx="12"/>
          </p:nvPr>
        </p:nvSpPr>
        <p:spPr/>
        <p:txBody>
          <a:bodyPr/>
          <a:lstStyle/>
          <a:p>
            <a:endParaRPr lang="en-US" dirty="0"/>
          </a:p>
        </p:txBody>
      </p:sp>
      <p:sp>
        <p:nvSpPr>
          <p:cNvPr id="5" name="Title 4"/>
          <p:cNvSpPr>
            <a:spLocks noGrp="1"/>
          </p:cNvSpPr>
          <p:nvPr>
            <p:ph type="title"/>
          </p:nvPr>
        </p:nvSpPr>
        <p:spPr>
          <a:xfrm>
            <a:off x="899592" y="808088"/>
            <a:ext cx="7358063" cy="822960"/>
          </a:xfrm>
        </p:spPr>
        <p:txBody>
          <a:bodyPr/>
          <a:lstStyle/>
          <a:p>
            <a:r>
              <a:rPr lang="en-US" sz="2400" dirty="0"/>
              <a:t>60% of </a:t>
            </a:r>
            <a:r>
              <a:rPr lang="en-US" sz="2400" dirty="0" smtClean="0"/>
              <a:t>175 ambulatory </a:t>
            </a:r>
            <a:r>
              <a:rPr lang="en-US" sz="2400" dirty="0"/>
              <a:t>diagnosis-related cases involve </a:t>
            </a:r>
            <a:r>
              <a:rPr lang="en-US" sz="2400" dirty="0" smtClean="0"/>
              <a:t>a missed/delayed cancer diagnosis</a:t>
            </a:r>
            <a:endParaRPr lang="en-US" sz="2400" dirty="0"/>
          </a:p>
        </p:txBody>
      </p:sp>
      <p:sp>
        <p:nvSpPr>
          <p:cNvPr id="6" name="Footer Placeholder 5"/>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192644281"/>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smtClean="0"/>
              <a:t>This</a:t>
            </a:r>
            <a:r>
              <a:rPr lang="en-US" dirty="0"/>
              <a:t> </a:t>
            </a:r>
            <a:r>
              <a:rPr lang="en-US" i="1" dirty="0"/>
              <a:t>Are You Safe?</a:t>
            </a:r>
            <a:r>
              <a:rPr lang="en-US" dirty="0"/>
              <a:t> case study </a:t>
            </a:r>
            <a:r>
              <a:rPr lang="en-US" dirty="0" smtClean="0"/>
              <a:t/>
            </a:r>
            <a:br>
              <a:rPr lang="en-US" dirty="0" smtClean="0"/>
            </a:br>
            <a:r>
              <a:rPr lang="en-US" dirty="0" smtClean="0"/>
              <a:t>is </a:t>
            </a:r>
            <a:r>
              <a:rPr lang="en-US" dirty="0"/>
              <a:t>suitable for 0.25 </a:t>
            </a:r>
            <a:r>
              <a:rPr lang="en-US" i="1" dirty="0"/>
              <a:t>AMA PRA Category 2 Credit</a:t>
            </a:r>
            <a:r>
              <a:rPr lang="en-US" i="1" dirty="0" smtClean="0"/>
              <a:t>™</a:t>
            </a:r>
            <a:r>
              <a:rPr lang="en-US" dirty="0" smtClean="0"/>
              <a:t>. </a:t>
            </a:r>
          </a:p>
          <a:p>
            <a:pPr marL="0" indent="0">
              <a:buNone/>
            </a:pPr>
            <a:r>
              <a:rPr lang="en-US" dirty="0" smtClean="0"/>
              <a:t>This </a:t>
            </a:r>
            <a:r>
              <a:rPr lang="en-US" dirty="0"/>
              <a:t>activity has been designed </a:t>
            </a:r>
            <a:r>
              <a:rPr lang="en-US" dirty="0" smtClean="0"/>
              <a:t/>
            </a:r>
            <a:br>
              <a:rPr lang="en-US" dirty="0" smtClean="0"/>
            </a:br>
            <a:r>
              <a:rPr lang="en-US" dirty="0" smtClean="0"/>
              <a:t>to </a:t>
            </a:r>
            <a:r>
              <a:rPr lang="en-US" dirty="0"/>
              <a:t>be suitable for 0.25 hours of Risk Management Study in Massachusetts</a:t>
            </a:r>
            <a:r>
              <a:rPr lang="en-US" dirty="0" smtClean="0"/>
              <a:t>.</a:t>
            </a:r>
          </a:p>
          <a:p>
            <a:pPr marL="0" indent="0">
              <a:buNone/>
            </a:pPr>
            <a:r>
              <a:rPr lang="en-US" dirty="0" smtClean="0"/>
              <a:t>Risk </a:t>
            </a:r>
            <a:r>
              <a:rPr lang="en-US" dirty="0"/>
              <a:t>Management Study is </a:t>
            </a:r>
            <a:r>
              <a:rPr lang="en-US" dirty="0" smtClean="0"/>
              <a:t/>
            </a:r>
            <a:br>
              <a:rPr lang="en-US" dirty="0" smtClean="0"/>
            </a:br>
            <a:r>
              <a:rPr lang="en-US" dirty="0" smtClean="0"/>
              <a:t>self-claimed</a:t>
            </a:r>
            <a:r>
              <a:rPr lang="en-US" dirty="0"/>
              <a:t>; print and </a:t>
            </a:r>
            <a:r>
              <a:rPr lang="en-US" dirty="0" smtClean="0"/>
              <a:t>retain </a:t>
            </a:r>
            <a:r>
              <a:rPr lang="en-US" dirty="0"/>
              <a:t>this page for your </a:t>
            </a:r>
            <a:r>
              <a:rPr lang="en-US" dirty="0" smtClean="0"/>
              <a:t>recordkeeping</a:t>
            </a:r>
            <a:r>
              <a:rPr lang="en-US" dirty="0"/>
              <a:t>.</a:t>
            </a:r>
            <a:endParaRPr lang="en-US" sz="2400" dirty="0"/>
          </a:p>
        </p:txBody>
      </p:sp>
      <p:sp>
        <p:nvSpPr>
          <p:cNvPr id="6" name="Title 5"/>
          <p:cNvSpPr>
            <a:spLocks noGrp="1"/>
          </p:cNvSpPr>
          <p:nvPr>
            <p:ph type="title"/>
          </p:nvPr>
        </p:nvSpPr>
        <p:spPr>
          <a:xfrm>
            <a:off x="463672" y="584683"/>
            <a:ext cx="4004250" cy="1214855"/>
          </a:xfrm>
        </p:spPr>
        <p:txBody>
          <a:bodyPr/>
          <a:lstStyle/>
          <a:p>
            <a:r>
              <a:rPr lang="en-US" dirty="0" smtClean="0"/>
              <a:t>How to Earn Category 2 Risk Management Credits</a:t>
            </a:r>
            <a:endParaRPr lang="en-US" dirty="0"/>
          </a:p>
        </p:txBody>
      </p:sp>
    </p:spTree>
    <p:extLst>
      <p:ext uri="{BB962C8B-B14F-4D97-AF65-F5344CB8AC3E}">
        <p14:creationId xmlns:p14="http://schemas.microsoft.com/office/powerpoint/2010/main" val="4012135835"/>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dirty="0" smtClean="0">
                <a:latin typeface="+mj-lt"/>
              </a:rPr>
              <a:t>Standardized Communication: </a:t>
            </a:r>
            <a:r>
              <a:rPr lang="en-US" sz="2400" dirty="0">
                <a:latin typeface="+mj-lt"/>
              </a:rPr>
              <a:t/>
            </a:r>
            <a:br>
              <a:rPr lang="en-US" sz="2400" dirty="0">
                <a:latin typeface="+mj-lt"/>
              </a:rPr>
            </a:br>
            <a:r>
              <a:rPr lang="en-US" sz="2400" i="1" dirty="0" smtClean="0">
                <a:latin typeface="+mj-lt"/>
              </a:rPr>
              <a:t>Did the specialist change the treatment plan?</a:t>
            </a:r>
            <a:endParaRPr lang="en-US" sz="2400" i="1" dirty="0">
              <a:latin typeface="+mj-lt"/>
            </a:endParaRPr>
          </a:p>
          <a:p>
            <a:pPr marL="0" lvl="0" indent="0">
              <a:buNone/>
            </a:pPr>
            <a:r>
              <a:rPr lang="en-US" sz="2800" dirty="0">
                <a:hlinkClick r:id="rId2"/>
              </a:rPr>
              <a:t>Are You Safe? extras</a:t>
            </a:r>
            <a:endParaRPr lang="en-US" sz="2800" dirty="0"/>
          </a:p>
          <a:p>
            <a:pPr marL="0" lvl="0" indent="0">
              <a:buNone/>
            </a:pPr>
            <a:endParaRPr lang="en-US" sz="2800" dirty="0"/>
          </a:p>
          <a:p>
            <a:pPr marL="0" indent="0">
              <a:buNone/>
            </a:pPr>
            <a:r>
              <a:rPr lang="en-US" sz="2400" dirty="0"/>
              <a:t>For more information</a:t>
            </a:r>
            <a:endParaRPr lang="en-US" sz="2400" i="1" dirty="0"/>
          </a:p>
          <a:p>
            <a:pPr marL="0" lvl="0" indent="0">
              <a:buNone/>
            </a:pPr>
            <a:r>
              <a:rPr lang="en-US" sz="2800" dirty="0">
                <a:hlinkClick r:id="rId3"/>
              </a:rPr>
              <a:t>Email</a:t>
            </a:r>
            <a:r>
              <a:rPr lang="en-US" sz="2800" dirty="0"/>
              <a:t/>
            </a:r>
            <a:br>
              <a:rPr lang="en-US" sz="2800" dirty="0"/>
            </a:br>
            <a:r>
              <a:rPr lang="en-US" dirty="0"/>
              <a:t>areyousafe@rmf.harvard.edu</a:t>
            </a:r>
            <a:endParaRPr lang="en-US" sz="2800" dirty="0"/>
          </a:p>
        </p:txBody>
      </p:sp>
      <p:sp>
        <p:nvSpPr>
          <p:cNvPr id="6" name="Title 5"/>
          <p:cNvSpPr>
            <a:spLocks noGrp="1"/>
          </p:cNvSpPr>
          <p:nvPr>
            <p:ph type="title"/>
          </p:nvPr>
        </p:nvSpPr>
        <p:spPr>
          <a:xfrm>
            <a:off x="463672" y="584683"/>
            <a:ext cx="4004250" cy="1214855"/>
          </a:xfrm>
        </p:spPr>
        <p:txBody>
          <a:bodyPr/>
          <a:lstStyle/>
          <a:p>
            <a:r>
              <a:rPr lang="en-US" sz="3200" dirty="0"/>
              <a:t>Additional Resources</a:t>
            </a:r>
          </a:p>
        </p:txBody>
      </p:sp>
    </p:spTree>
    <p:extLst>
      <p:ext uri="{BB962C8B-B14F-4D97-AF65-F5344CB8AC3E}">
        <p14:creationId xmlns:p14="http://schemas.microsoft.com/office/powerpoint/2010/main" val="2413465779"/>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Study: Partnering with Patients</a:t>
            </a:r>
            <a:br>
              <a:rPr lang="en-US" sz="2400" dirty="0" smtClean="0"/>
            </a:br>
            <a:r>
              <a:rPr lang="en-US" dirty="0" smtClean="0"/>
              <a:t>Does my patient know why I ordered </a:t>
            </a:r>
            <a:br>
              <a:rPr lang="en-US" dirty="0" smtClean="0"/>
            </a:br>
            <a:r>
              <a:rPr lang="en-US" dirty="0" smtClean="0"/>
              <a:t>this test?</a:t>
            </a:r>
            <a:endParaRPr lang="en-US" dirty="0"/>
          </a:p>
        </p:txBody>
      </p:sp>
      <p:sp>
        <p:nvSpPr>
          <p:cNvPr id="3" name="Text Placeholder 2"/>
          <p:cNvSpPr>
            <a:spLocks noGrp="1"/>
          </p:cNvSpPr>
          <p:nvPr>
            <p:ph type="body" idx="1"/>
          </p:nvPr>
        </p:nvSpPr>
        <p:spPr/>
        <p:txBody>
          <a:bodyPr/>
          <a:lstStyle/>
          <a:p>
            <a:r>
              <a:rPr lang="en-US" dirty="0"/>
              <a:t>The following example is from </a:t>
            </a:r>
            <a:r>
              <a:rPr lang="en-US" dirty="0" smtClean="0"/>
              <a:t>a closed malpractice case.</a:t>
            </a:r>
            <a:endParaRPr lang="en-US" dirty="0"/>
          </a:p>
        </p:txBody>
      </p:sp>
      <p:sp>
        <p:nvSpPr>
          <p:cNvPr id="4"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529754370"/>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99592" y="863203"/>
            <a:ext cx="7344816" cy="634008"/>
          </a:xfrm>
        </p:spPr>
        <p:txBody>
          <a:bodyPr/>
          <a:lstStyle/>
          <a:p>
            <a:r>
              <a:rPr lang="en-US" dirty="0"/>
              <a:t>CRICO maps contributing factors to the way care is experienced by the </a:t>
            </a:r>
            <a:r>
              <a:rPr lang="en-US" dirty="0" smtClean="0"/>
              <a:t>patient.</a:t>
            </a:r>
            <a:endParaRPr lang="en-US" dirty="0"/>
          </a:p>
        </p:txBody>
      </p:sp>
      <p:sp>
        <p:nvSpPr>
          <p:cNvPr id="12" name="Text Placeholder 11"/>
          <p:cNvSpPr>
            <a:spLocks noGrp="1"/>
          </p:cNvSpPr>
          <p:nvPr>
            <p:ph type="body" sz="quarter" idx="11"/>
          </p:nvPr>
        </p:nvSpPr>
        <p:spPr>
          <a:xfrm>
            <a:off x="899592" y="1497211"/>
            <a:ext cx="7344816" cy="396044"/>
          </a:xfrm>
        </p:spPr>
        <p:txBody>
          <a:bodyPr/>
          <a:lstStyle/>
          <a:p>
            <a:r>
              <a:rPr lang="en-US" dirty="0"/>
              <a:t>CRICO Diagnostic Process of Care </a:t>
            </a:r>
          </a:p>
        </p:txBody>
      </p:sp>
      <p:sp>
        <p:nvSpPr>
          <p:cNvPr id="14" name="Text Placeholder 13"/>
          <p:cNvSpPr>
            <a:spLocks noGrp="1"/>
          </p:cNvSpPr>
          <p:nvPr>
            <p:ph type="body" sz="quarter" idx="12"/>
          </p:nvPr>
        </p:nvSpPr>
        <p:spPr>
          <a:xfrm>
            <a:off x="899045" y="6281926"/>
            <a:ext cx="7345363" cy="250825"/>
          </a:xfrm>
        </p:spPr>
        <p:txBody>
          <a:bodyPr/>
          <a:lstStyle/>
          <a:p>
            <a:r>
              <a:rPr lang="en-US" dirty="0" smtClean="0"/>
              <a:t>*A case will often have multiple factors identified.</a:t>
            </a:r>
          </a:p>
          <a:p>
            <a:r>
              <a:rPr lang="en-US" dirty="0"/>
              <a:t>CRICO N=175 MPL cases with claim made date 1/1/11–8/31/16 involving ambulatory care and alleging diagnostic </a:t>
            </a:r>
            <a:r>
              <a:rPr lang="en-US" dirty="0" smtClean="0"/>
              <a:t>failure.</a:t>
            </a:r>
          </a:p>
          <a:p>
            <a:r>
              <a:rPr lang="en-US" dirty="0" smtClean="0"/>
              <a:t>CBS (Comparative Benchmarking System) includes &gt;300,000 medical malpractice cases across the nation</a:t>
            </a:r>
          </a:p>
          <a:p>
            <a:r>
              <a:rPr lang="en-US" dirty="0" smtClean="0"/>
              <a:t>CBS N=2,919 </a:t>
            </a:r>
            <a:r>
              <a:rPr lang="en-US" dirty="0"/>
              <a:t>MPL cases with claim made date 1/1/11–8/31/16 involving ambulatory care and alleging diagnostic failure.</a:t>
            </a:r>
          </a:p>
        </p:txBody>
      </p:sp>
      <p:graphicFrame>
        <p:nvGraphicFramePr>
          <p:cNvPr id="6" name="Group 3"/>
          <p:cNvGraphicFramePr>
            <a:graphicFrameLocks/>
          </p:cNvGraphicFramePr>
          <p:nvPr>
            <p:extLst/>
          </p:nvPr>
        </p:nvGraphicFramePr>
        <p:xfrm>
          <a:off x="950633" y="1923861"/>
          <a:ext cx="4585915" cy="3819108"/>
        </p:xfrm>
        <a:graphic>
          <a:graphicData uri="http://schemas.openxmlformats.org/drawingml/2006/table">
            <a:tbl>
              <a:tblPr firstRow="1" bandRow="1">
                <a:tableStyleId>{0660B408-B3CF-4A94-85FC-2B1E0A45F4A2}</a:tableStyleId>
              </a:tblPr>
              <a:tblGrid>
                <a:gridCol w="3566160"/>
                <a:gridCol w="1019755"/>
              </a:tblGrid>
              <a:tr h="326901">
                <a:tc>
                  <a:txBody>
                    <a:bodyPr/>
                    <a:lstStyle/>
                    <a:p>
                      <a:pPr marL="0" marR="0" lvl="0" indent="0" algn="l" defTabSz="914400" rtl="0" eaLnBrk="0" fontAlgn="b"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step</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CRICO</a:t>
                      </a:r>
                      <a:br>
                        <a:rPr kumimoji="0" lang="en-US" sz="1100" u="none" strike="noStrike" cap="all" normalizeH="0" baseline="0" dirty="0" smtClean="0">
                          <a:ln>
                            <a:noFill/>
                          </a:ln>
                          <a:solidFill>
                            <a:srgbClr val="FFFFFF"/>
                          </a:solidFill>
                          <a:effectLst/>
                        </a:rPr>
                      </a:br>
                      <a:r>
                        <a:rPr kumimoji="0" lang="en-US" sz="1100" u="none" strike="noStrike" cap="all" normalizeH="0" baseline="0" dirty="0" smtClean="0">
                          <a:ln>
                            <a:noFill/>
                          </a:ln>
                          <a:solidFill>
                            <a:srgbClr val="FFFFFF"/>
                          </a:solidFill>
                          <a:effectLst/>
                        </a:rPr>
                        <a:t>% cases</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r>
              <a:tr h="282699">
                <a:tc>
                  <a:txBody>
                    <a:bodyPr/>
                    <a:lstStyle/>
                    <a:p>
                      <a:pPr algn="l" fontAlgn="b"/>
                      <a:r>
                        <a:rPr lang="en-US" sz="1200" u="none" strike="noStrike" dirty="0">
                          <a:effectLst/>
                        </a:rPr>
                        <a:t>1. </a:t>
                      </a:r>
                      <a:r>
                        <a:rPr lang="en-US" sz="1200" u="none" strike="noStrike" dirty="0" smtClean="0">
                          <a:effectLst/>
                        </a:rPr>
                        <a:t>Patient </a:t>
                      </a:r>
                      <a:r>
                        <a:rPr lang="en-US" sz="1200" u="none" strike="noStrike" dirty="0">
                          <a:effectLst/>
                        </a:rPr>
                        <a:t>notes problem and seeks care</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a:t>
                      </a:r>
                    </a:p>
                  </a:txBody>
                  <a:tcPr marL="9525" marR="9525" marT="9525" marB="0" anchor="ctr"/>
                </a:tc>
              </a:tr>
              <a:tr h="282699">
                <a:tc>
                  <a:txBody>
                    <a:bodyPr/>
                    <a:lstStyle/>
                    <a:p>
                      <a:pPr algn="l" fontAlgn="b"/>
                      <a:r>
                        <a:rPr lang="en-US" sz="1200" u="none" strike="noStrike" dirty="0">
                          <a:effectLst/>
                        </a:rPr>
                        <a:t>2. </a:t>
                      </a:r>
                      <a:r>
                        <a:rPr lang="en-US" sz="1200" u="none" strike="noStrike" dirty="0" smtClean="0">
                          <a:effectLst/>
                        </a:rPr>
                        <a:t>History/physical</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10%</a:t>
                      </a:r>
                    </a:p>
                  </a:txBody>
                  <a:tcPr marL="9525" marR="9525" marT="9525" marB="0" anchor="ctr"/>
                </a:tc>
              </a:tr>
              <a:tr h="282699">
                <a:tc>
                  <a:txBody>
                    <a:bodyPr/>
                    <a:lstStyle/>
                    <a:p>
                      <a:pPr algn="l" fontAlgn="b"/>
                      <a:r>
                        <a:rPr lang="en-US" sz="1200" u="none" strike="noStrike" dirty="0">
                          <a:effectLst/>
                        </a:rPr>
                        <a:t>3. Patient </a:t>
                      </a:r>
                      <a:r>
                        <a:rPr lang="en-US" sz="1200" u="none" strike="noStrike" dirty="0" smtClean="0">
                          <a:effectLst/>
                        </a:rPr>
                        <a:t>assessment/evaluation </a:t>
                      </a:r>
                      <a:r>
                        <a:rPr lang="en-US" sz="1200" u="none" strike="noStrike" dirty="0">
                          <a:effectLst/>
                        </a:rPr>
                        <a:t>of symptoms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35%</a:t>
                      </a:r>
                    </a:p>
                  </a:txBody>
                  <a:tcPr marL="9525" marR="9525" marT="9525" marB="0" anchor="ctr"/>
                </a:tc>
              </a:tr>
              <a:tr h="282699">
                <a:tc>
                  <a:txBody>
                    <a:bodyPr/>
                    <a:lstStyle/>
                    <a:p>
                      <a:pPr algn="l" fontAlgn="b"/>
                      <a:r>
                        <a:rPr lang="en-US" sz="1200" u="none" strike="noStrike" dirty="0">
                          <a:effectLst/>
                        </a:rPr>
                        <a:t>4. Diagnostic </a:t>
                      </a:r>
                      <a:r>
                        <a:rPr lang="en-US" sz="1200" u="none" strike="noStrike" dirty="0" smtClean="0">
                          <a:effectLst/>
                        </a:rPr>
                        <a:t>processing</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43%</a:t>
                      </a:r>
                    </a:p>
                  </a:txBody>
                  <a:tcPr marL="9525" marR="9525" marT="9525" marB="0" anchor="ctr"/>
                </a:tc>
              </a:tr>
              <a:tr h="282699">
                <a:tc>
                  <a:txBody>
                    <a:bodyPr/>
                    <a:lstStyle/>
                    <a:p>
                      <a:pPr algn="l" fontAlgn="b"/>
                      <a:r>
                        <a:rPr lang="en-US" sz="1200" u="none" strike="noStrike" dirty="0">
                          <a:effectLst/>
                        </a:rPr>
                        <a:t>5. Order of diagnostic/lab test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40%</a:t>
                      </a:r>
                    </a:p>
                  </a:txBody>
                  <a:tcPr marL="9525" marR="9525" marT="9525" marB="0" anchor="ctr"/>
                </a:tc>
              </a:tr>
              <a:tr h="282699">
                <a:tc>
                  <a:txBody>
                    <a:bodyPr/>
                    <a:lstStyle/>
                    <a:p>
                      <a:pPr algn="l" fontAlgn="b"/>
                      <a:r>
                        <a:rPr lang="en-US" sz="1200" u="none" strike="noStrike" dirty="0">
                          <a:effectLst/>
                        </a:rPr>
                        <a:t>6. Performance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5%</a:t>
                      </a:r>
                    </a:p>
                  </a:txBody>
                  <a:tcPr marL="9525" marR="9525" marT="9525" marB="0" anchor="ctr"/>
                </a:tc>
              </a:tr>
              <a:tr h="282699">
                <a:tc>
                  <a:txBody>
                    <a:bodyPr/>
                    <a:lstStyle/>
                    <a:p>
                      <a:pPr algn="l" fontAlgn="b"/>
                      <a:r>
                        <a:rPr lang="en-US" sz="1200" u="none" strike="noStrike" dirty="0">
                          <a:effectLst/>
                        </a:rPr>
                        <a:t>7. Interpretation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37%</a:t>
                      </a:r>
                    </a:p>
                  </a:txBody>
                  <a:tcPr marL="9525" marR="9525" marT="9525" marB="0" anchor="ctr"/>
                </a:tc>
              </a:tr>
              <a:tr h="282699">
                <a:tc>
                  <a:txBody>
                    <a:bodyPr/>
                    <a:lstStyle/>
                    <a:p>
                      <a:pPr algn="l" fontAlgn="b"/>
                      <a:r>
                        <a:rPr lang="en-US" sz="1200" u="none" strike="noStrike" dirty="0">
                          <a:effectLst/>
                        </a:rPr>
                        <a:t>8. </a:t>
                      </a:r>
                      <a:r>
                        <a:rPr lang="en-US" sz="1200" u="none" strike="noStrike" dirty="0" smtClean="0">
                          <a:effectLst/>
                        </a:rPr>
                        <a:t>Receipt/transmittal </a:t>
                      </a:r>
                      <a:r>
                        <a:rPr lang="en-US" sz="1200" u="none" strike="noStrike" dirty="0">
                          <a:effectLst/>
                        </a:rPr>
                        <a:t>of test results (to provider)</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a:t>
                      </a:r>
                    </a:p>
                  </a:txBody>
                  <a:tcPr marL="9525" marR="9525" marT="9525" marB="0" anchor="ctr"/>
                </a:tc>
              </a:tr>
              <a:tr h="282699">
                <a:tc>
                  <a:txBody>
                    <a:bodyPr/>
                    <a:lstStyle/>
                    <a:p>
                      <a:pPr algn="l" fontAlgn="b"/>
                      <a:r>
                        <a:rPr lang="en-US" sz="1200" u="none" strike="noStrike" dirty="0">
                          <a:effectLst/>
                        </a:rPr>
                        <a:t>9. Physician follow up with patient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ctr"/>
                </a:tc>
              </a:tr>
              <a:tr h="282699">
                <a:tc>
                  <a:txBody>
                    <a:bodyPr/>
                    <a:lstStyle/>
                    <a:p>
                      <a:pPr algn="l" fontAlgn="b"/>
                      <a:r>
                        <a:rPr lang="en-US" sz="1200" u="none" strike="noStrike" dirty="0">
                          <a:effectLst/>
                        </a:rPr>
                        <a:t>10. Referral management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13%</a:t>
                      </a:r>
                    </a:p>
                  </a:txBody>
                  <a:tcPr marL="9525" marR="9525" marT="9525" marB="0" anchor="ctr"/>
                </a:tc>
              </a:tr>
              <a:tr h="282699">
                <a:tc>
                  <a:txBody>
                    <a:bodyPr/>
                    <a:lstStyle/>
                    <a:p>
                      <a:pPr algn="l" fontAlgn="b"/>
                      <a:r>
                        <a:rPr lang="en-US" sz="1200" u="none" strike="noStrike" dirty="0">
                          <a:effectLst/>
                        </a:rPr>
                        <a:t>11. </a:t>
                      </a:r>
                      <a:r>
                        <a:rPr lang="en-US" sz="1200" u="none" strike="noStrike" dirty="0" smtClean="0">
                          <a:effectLst/>
                        </a:rPr>
                        <a:t>Provider-to-provider </a:t>
                      </a:r>
                      <a:r>
                        <a:rPr lang="en-US" sz="1200" u="none" strike="noStrike" dirty="0">
                          <a:effectLst/>
                        </a:rPr>
                        <a:t>communication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12%</a:t>
                      </a:r>
                    </a:p>
                  </a:txBody>
                  <a:tcPr marL="9525" marR="9525" marT="9525" marB="0" anchor="ctr"/>
                </a:tc>
              </a:tr>
              <a:tr h="282699">
                <a:tc>
                  <a:txBody>
                    <a:bodyPr/>
                    <a:lstStyle/>
                    <a:p>
                      <a:pPr algn="l" fontAlgn="b"/>
                      <a:r>
                        <a:rPr lang="en-US" sz="1200" u="none" strike="noStrike" dirty="0">
                          <a:effectLst/>
                        </a:rPr>
                        <a:t>12. Patient compliance with follow-up plan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14%</a:t>
                      </a:r>
                    </a:p>
                  </a:txBody>
                  <a:tcPr marL="9525" marR="9525" marT="9525" marB="0" anchor="ctr"/>
                </a:tc>
              </a:tr>
            </a:tbl>
          </a:graphicData>
        </a:graphic>
      </p:graphicFrame>
      <p:graphicFrame>
        <p:nvGraphicFramePr>
          <p:cNvPr id="8" name="Group 3"/>
          <p:cNvGraphicFramePr>
            <a:graphicFrameLocks/>
          </p:cNvGraphicFramePr>
          <p:nvPr>
            <p:extLst/>
          </p:nvPr>
        </p:nvGraphicFramePr>
        <p:xfrm>
          <a:off x="5583593" y="1916832"/>
          <a:ext cx="1019755" cy="3819108"/>
        </p:xfrm>
        <a:graphic>
          <a:graphicData uri="http://schemas.openxmlformats.org/drawingml/2006/table">
            <a:tbl>
              <a:tblPr firstRow="1" bandRow="1">
                <a:tableStyleId>{46F890A9-2807-4EBB-B81D-B2AA78EC7F39}</a:tableStyleId>
              </a:tblPr>
              <a:tblGrid>
                <a:gridCol w="1019755"/>
              </a:tblGrid>
              <a:tr h="326901">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kern="1200" cap="all" normalizeH="0" baseline="0" dirty="0" smtClean="0">
                          <a:ln>
                            <a:noFill/>
                          </a:ln>
                          <a:solidFill>
                            <a:srgbClr val="FFFFFF"/>
                          </a:solidFill>
                          <a:effectLst/>
                        </a:rPr>
                        <a:t>CBS</a:t>
                      </a:r>
                      <a:br>
                        <a:rPr kumimoji="0" lang="en-US" sz="1100" u="none" strike="noStrike" kern="1200" cap="all" normalizeH="0" baseline="0" dirty="0" smtClean="0">
                          <a:ln>
                            <a:noFill/>
                          </a:ln>
                          <a:solidFill>
                            <a:srgbClr val="FFFFFF"/>
                          </a:solidFill>
                          <a:effectLst/>
                        </a:rPr>
                      </a:br>
                      <a:r>
                        <a:rPr kumimoji="0" lang="en-US" sz="1100" u="none" strike="noStrike" kern="1200" cap="all" normalizeH="0" baseline="0" dirty="0" smtClean="0">
                          <a:ln>
                            <a:noFill/>
                          </a:ln>
                          <a:solidFill>
                            <a:srgbClr val="FFFFFF"/>
                          </a:solidFill>
                          <a:effectLst/>
                        </a:rPr>
                        <a:t>% Cases</a:t>
                      </a:r>
                      <a:endParaRPr kumimoji="0" lang="en-US" sz="1100" b="1" u="none" strike="noStrike" kern="1200" cap="all" normalizeH="0" baseline="0" dirty="0" smtClean="0">
                        <a:ln>
                          <a:noFill/>
                        </a:ln>
                        <a:solidFill>
                          <a:srgbClr val="FFFFFF"/>
                        </a:solidFill>
                        <a:effectLst/>
                        <a:latin typeface="+mn-lt"/>
                        <a:ea typeface="+mn-ea"/>
                        <a:cs typeface="+mn-cs"/>
                      </a:endParaRPr>
                    </a:p>
                  </a:txBody>
                  <a:tcPr anchor="ctr" horzOverflow="overflow"/>
                </a:tc>
              </a:tr>
              <a:tr h="282699">
                <a:tc>
                  <a:txBody>
                    <a:bodyPr/>
                    <a:lstStyle/>
                    <a:p>
                      <a:pPr algn="ctr" fontAlgn="b"/>
                      <a:r>
                        <a:rPr lang="en-US" sz="1200" b="0" i="0" u="none" strike="noStrike">
                          <a:solidFill>
                            <a:srgbClr val="000000"/>
                          </a:solidFill>
                          <a:effectLst/>
                          <a:latin typeface="+mn-lt"/>
                        </a:rPr>
                        <a:t>1%</a:t>
                      </a:r>
                    </a:p>
                  </a:txBody>
                  <a:tcPr marL="9525" marR="9525" marT="9525" marB="0" anchor="ctr"/>
                </a:tc>
              </a:tr>
              <a:tr h="282699">
                <a:tc>
                  <a:txBody>
                    <a:bodyPr/>
                    <a:lstStyle/>
                    <a:p>
                      <a:pPr algn="ctr" fontAlgn="b"/>
                      <a:r>
                        <a:rPr lang="en-US" sz="1200" b="0" i="0" u="none" strike="noStrike">
                          <a:solidFill>
                            <a:srgbClr val="000000"/>
                          </a:solidFill>
                          <a:effectLst/>
                          <a:latin typeface="+mn-lt"/>
                        </a:rPr>
                        <a:t>8%</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35%</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a:t>
                      </a:r>
                    </a:p>
                  </a:txBody>
                  <a:tcPr marL="9525" marR="9525" marT="9525" marB="0" anchor="ctr"/>
                </a:tc>
              </a:tr>
              <a:tr h="282699">
                <a:tc>
                  <a:txBody>
                    <a:bodyPr/>
                    <a:lstStyle/>
                    <a:p>
                      <a:pPr algn="ctr" fontAlgn="b"/>
                      <a:r>
                        <a:rPr lang="en-US" sz="1200" b="0" i="0" u="none" strike="noStrike">
                          <a:solidFill>
                            <a:srgbClr val="000000"/>
                          </a:solidFill>
                          <a:effectLst/>
                          <a:latin typeface="+mn-lt"/>
                        </a:rPr>
                        <a:t>23%</a:t>
                      </a:r>
                    </a:p>
                  </a:txBody>
                  <a:tcPr marL="9525" marR="9525" marT="9525" marB="0" anchor="ctr"/>
                </a:tc>
              </a:tr>
              <a:tr h="282699">
                <a:tc>
                  <a:txBody>
                    <a:bodyPr/>
                    <a:lstStyle/>
                    <a:p>
                      <a:pPr algn="ctr" fontAlgn="b"/>
                      <a:r>
                        <a:rPr lang="en-US" sz="1200" b="0" i="0" u="none" strike="noStrike">
                          <a:solidFill>
                            <a:srgbClr val="000000"/>
                          </a:solidFill>
                          <a:effectLst/>
                          <a:latin typeface="+mn-lt"/>
                        </a:rPr>
                        <a:t>5%</a:t>
                      </a:r>
                    </a:p>
                  </a:txBody>
                  <a:tcPr marL="9525" marR="9525" marT="9525" marB="0" anchor="ctr"/>
                </a:tc>
              </a:tr>
              <a:tr h="282699">
                <a:tc>
                  <a:txBody>
                    <a:bodyPr/>
                    <a:lstStyle/>
                    <a:p>
                      <a:pPr algn="ctr" fontAlgn="b"/>
                      <a:r>
                        <a:rPr lang="en-US" sz="1200" b="0" i="0" u="none" strike="noStrike">
                          <a:solidFill>
                            <a:srgbClr val="000000"/>
                          </a:solidFill>
                          <a:effectLst/>
                          <a:latin typeface="+mn-lt"/>
                        </a:rPr>
                        <a:t>18%</a:t>
                      </a:r>
                    </a:p>
                  </a:txBody>
                  <a:tcPr marL="9525" marR="9525" marT="9525" marB="0" anchor="ctr"/>
                </a:tc>
              </a:tr>
              <a:tr h="282699">
                <a:tc>
                  <a:txBody>
                    <a:bodyPr/>
                    <a:lstStyle/>
                    <a:p>
                      <a:pPr algn="ctr" fontAlgn="b"/>
                      <a:r>
                        <a:rPr lang="en-US" sz="1200" b="0" i="0" u="none" strike="noStrike">
                          <a:solidFill>
                            <a:srgbClr val="000000"/>
                          </a:solidFill>
                          <a:effectLst/>
                          <a:latin typeface="+mn-lt"/>
                        </a:rPr>
                        <a:t>21%</a:t>
                      </a:r>
                    </a:p>
                  </a:txBody>
                  <a:tcPr marL="9525" marR="9525" marT="9525" marB="0" anchor="ctr"/>
                </a:tc>
              </a:tr>
              <a:tr h="282699">
                <a:tc>
                  <a:txBody>
                    <a:bodyPr/>
                    <a:lstStyle/>
                    <a:p>
                      <a:pPr algn="ctr" fontAlgn="b"/>
                      <a:r>
                        <a:rPr lang="en-US" sz="1200" b="0" i="0" u="none" strike="noStrike">
                          <a:solidFill>
                            <a:srgbClr val="000000"/>
                          </a:solidFill>
                          <a:effectLst/>
                          <a:latin typeface="+mn-lt"/>
                        </a:rPr>
                        <a:t>12%</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17%</a:t>
                      </a:r>
                    </a:p>
                  </a:txBody>
                  <a:tcPr marL="9525" marR="9525" marT="9525" marB="0" anchor="ctr"/>
                </a:tc>
              </a:tr>
            </a:tbl>
          </a:graphicData>
        </a:graphic>
      </p:graphicFrame>
      <p:sp>
        <p:nvSpPr>
          <p:cNvPr id="9" name="Footer Placeholder 3"/>
          <p:cNvSpPr>
            <a:spLocks noGrp="1"/>
          </p:cNvSpPr>
          <p:nvPr>
            <p:ph type="ftr" sz="quarter" idx="3"/>
          </p:nvPr>
        </p:nvSpPr>
        <p:spPr>
          <a:xfrm>
            <a:off x="899045" y="661689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150479814"/>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38125" y="266700"/>
            <a:ext cx="8610600" cy="6346057"/>
          </a:xfrm>
          <a:prstGeom prst="rect">
            <a:avLst/>
          </a:prstGeom>
          <a:solidFill>
            <a:srgbClr val="766A6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8" name="Text Placeholder 7"/>
          <p:cNvSpPr>
            <a:spLocks noGrp="1"/>
          </p:cNvSpPr>
          <p:nvPr>
            <p:ph type="body" sz="quarter" idx="12"/>
          </p:nvPr>
        </p:nvSpPr>
        <p:spPr>
          <a:xfrm>
            <a:off x="899318" y="6259438"/>
            <a:ext cx="7345363" cy="250825"/>
          </a:xfrm>
        </p:spPr>
        <p:txBody>
          <a:bodyPr/>
          <a:lstStyle/>
          <a:p>
            <a:r>
              <a:rPr lang="en-US" dirty="0">
                <a:solidFill>
                  <a:srgbClr val="FFFFFF"/>
                </a:solidFill>
              </a:rPr>
              <a:t>CRICO </a:t>
            </a:r>
            <a:r>
              <a:rPr lang="en-US" dirty="0" smtClean="0">
                <a:solidFill>
                  <a:srgbClr val="FFFFFF"/>
                </a:solidFill>
              </a:rPr>
              <a:t>N=175 </a:t>
            </a:r>
            <a:r>
              <a:rPr lang="en-US" dirty="0">
                <a:solidFill>
                  <a:srgbClr val="FFFFFF"/>
                </a:solidFill>
              </a:rPr>
              <a:t>MPL cases asserted </a:t>
            </a:r>
            <a:r>
              <a:rPr lang="en-US" dirty="0" smtClean="0">
                <a:solidFill>
                  <a:srgbClr val="FFFFFF"/>
                </a:solidFill>
              </a:rPr>
              <a:t>1/1/11–8/31/16 </a:t>
            </a:r>
            <a:r>
              <a:rPr lang="en-US" dirty="0">
                <a:solidFill>
                  <a:srgbClr val="FFFFFF"/>
                </a:solidFill>
              </a:rPr>
              <a:t>involving ambulatory care and alleging diagnostic failure</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a:xfrm>
            <a:off x="899592" y="1484199"/>
            <a:ext cx="7358063" cy="822960"/>
          </a:xfrm>
        </p:spPr>
        <p:txBody>
          <a:bodyPr/>
          <a:lstStyle/>
          <a:p>
            <a:r>
              <a:rPr lang="en-US" dirty="0" smtClean="0">
                <a:solidFill>
                  <a:srgbClr val="FFFFFF"/>
                </a:solidFill>
              </a:rPr>
              <a:t>Malpractice case study focus: </a:t>
            </a:r>
            <a:br>
              <a:rPr lang="en-US" dirty="0" smtClean="0">
                <a:solidFill>
                  <a:srgbClr val="FFFFFF"/>
                </a:solidFill>
              </a:rPr>
            </a:br>
            <a:r>
              <a:rPr lang="en-US" dirty="0" smtClean="0">
                <a:solidFill>
                  <a:srgbClr val="FFFFFF"/>
                </a:solidFill>
              </a:rPr>
              <a:t>Patient Assessment </a:t>
            </a:r>
            <a:endParaRPr lang="en-US" dirty="0">
              <a:solidFill>
                <a:srgbClr val="FFFFFF"/>
              </a:solidFill>
            </a:endParaRPr>
          </a:p>
        </p:txBody>
      </p:sp>
      <p:sp>
        <p:nvSpPr>
          <p:cNvPr id="3" name="Footer Placeholder 2"/>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3" name="Rectangle 12"/>
          <p:cNvSpPr/>
          <p:nvPr/>
        </p:nvSpPr>
        <p:spPr>
          <a:xfrm>
            <a:off x="701040" y="2552403"/>
            <a:ext cx="1752600" cy="1384995"/>
          </a:xfrm>
          <a:prstGeom prst="rect">
            <a:avLst/>
          </a:prstGeom>
        </p:spPr>
        <p:txBody>
          <a:bodyPr wrap="square">
            <a:spAutoFit/>
          </a:bodyPr>
          <a:lstStyle/>
          <a:p>
            <a:pPr algn="ctr"/>
            <a:r>
              <a:rPr lang="en-US" sz="6600" dirty="0" smtClean="0">
                <a:solidFill>
                  <a:schemeClr val="accent3"/>
                </a:solidFill>
                <a:latin typeface="+mj-lt"/>
              </a:rPr>
              <a:t>35</a:t>
            </a:r>
            <a:r>
              <a:rPr lang="en-US" sz="3600" dirty="0" smtClean="0">
                <a:solidFill>
                  <a:schemeClr val="accent3"/>
                </a:solidFill>
                <a:latin typeface="+mj-lt"/>
              </a:rPr>
              <a:t>%</a:t>
            </a:r>
            <a:r>
              <a:rPr lang="en-US" sz="6600" dirty="0" smtClean="0">
                <a:solidFill>
                  <a:schemeClr val="accent3"/>
                </a:solidFill>
              </a:rPr>
              <a:t> </a:t>
            </a:r>
            <a:r>
              <a:rPr lang="en-US" dirty="0">
                <a:solidFill>
                  <a:schemeClr val="accent3"/>
                </a:solidFill>
              </a:rPr>
              <a:t/>
            </a:r>
            <a:br>
              <a:rPr lang="en-US" dirty="0">
                <a:solidFill>
                  <a:schemeClr val="accent3"/>
                </a:solidFill>
              </a:rPr>
            </a:br>
            <a:r>
              <a:rPr lang="en-US" dirty="0">
                <a:solidFill>
                  <a:srgbClr val="FFFFFF"/>
                </a:solidFill>
              </a:rPr>
              <a:t>of cases </a:t>
            </a:r>
            <a:endParaRPr lang="en-US" sz="1600" dirty="0">
              <a:solidFill>
                <a:srgbClr val="FFFFFF"/>
              </a:solidFill>
            </a:endParaRPr>
          </a:p>
        </p:txBody>
      </p:sp>
      <p:sp>
        <p:nvSpPr>
          <p:cNvPr id="15" name="Rectangle 14"/>
          <p:cNvSpPr/>
          <p:nvPr/>
        </p:nvSpPr>
        <p:spPr>
          <a:xfrm>
            <a:off x="2598420" y="2839563"/>
            <a:ext cx="4572000" cy="1200329"/>
          </a:xfrm>
          <a:prstGeom prst="rect">
            <a:avLst/>
          </a:prstGeom>
        </p:spPr>
        <p:txBody>
          <a:bodyPr>
            <a:spAutoFit/>
          </a:bodyPr>
          <a:lstStyle/>
          <a:p>
            <a:r>
              <a:rPr lang="en-US" dirty="0">
                <a:solidFill>
                  <a:srgbClr val="FFFFFF"/>
                </a:solidFill>
              </a:rPr>
              <a:t>had an error in </a:t>
            </a:r>
            <a:r>
              <a:rPr lang="en-US" dirty="0">
                <a:solidFill>
                  <a:schemeClr val="accent3"/>
                </a:solidFill>
              </a:rPr>
              <a:t>patient assessment </a:t>
            </a:r>
            <a:r>
              <a:rPr lang="en-US" dirty="0">
                <a:solidFill>
                  <a:srgbClr val="FFFFFF"/>
                </a:solidFill>
              </a:rPr>
              <a:t>identified as a contributing factor, i.e., the patient’s complaints or symptoms </a:t>
            </a:r>
            <a:r>
              <a:rPr lang="en-US" dirty="0" smtClean="0">
                <a:solidFill>
                  <a:srgbClr val="FFFFFF"/>
                </a:solidFill>
              </a:rPr>
              <a:t>were </a:t>
            </a:r>
            <a:r>
              <a:rPr lang="en-US" dirty="0">
                <a:solidFill>
                  <a:srgbClr val="FFFFFF"/>
                </a:solidFill>
              </a:rPr>
              <a:t>not thoroughly addressed</a:t>
            </a:r>
          </a:p>
        </p:txBody>
      </p:sp>
    </p:spTree>
    <p:extLst>
      <p:ext uri="{BB962C8B-B14F-4D97-AF65-F5344CB8AC3E}">
        <p14:creationId xmlns:p14="http://schemas.microsoft.com/office/powerpoint/2010/main" val="793763463"/>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11" name="Content Placeholder 10"/>
          <p:cNvSpPr>
            <a:spLocks noGrp="1"/>
          </p:cNvSpPr>
          <p:nvPr>
            <p:ph idx="1"/>
          </p:nvPr>
        </p:nvSpPr>
        <p:spPr>
          <a:xfrm>
            <a:off x="3200400" y="1997399"/>
            <a:ext cx="5364725" cy="4269658"/>
          </a:xfrm>
        </p:spPr>
        <p:txBody>
          <a:bodyPr/>
          <a:lstStyle/>
          <a:p>
            <a:r>
              <a:rPr lang="en-US" sz="2000" dirty="0" smtClean="0">
                <a:latin typeface="+mn-lt"/>
              </a:rPr>
              <a:t>Patient</a:t>
            </a:r>
          </a:p>
          <a:p>
            <a:pPr marL="0" lvl="1" indent="0">
              <a:buNone/>
            </a:pPr>
            <a:r>
              <a:rPr lang="en-US" dirty="0" smtClean="0"/>
              <a:t>Francis, 17-year-old male, no prior medical history</a:t>
            </a:r>
          </a:p>
          <a:p>
            <a:r>
              <a:rPr lang="en-US" sz="2000" dirty="0" smtClean="0">
                <a:latin typeface="+mn-lt"/>
              </a:rPr>
              <a:t>Month 1</a:t>
            </a:r>
          </a:p>
          <a:p>
            <a:pPr marL="0" lvl="1" indent="0">
              <a:buNone/>
            </a:pPr>
            <a:r>
              <a:rPr lang="en-US" dirty="0" smtClean="0"/>
              <a:t>He is seen by his family medicine physician office with a request to complete a high school physical exam form. </a:t>
            </a:r>
          </a:p>
          <a:p>
            <a:pPr marL="0" lvl="1" indent="0">
              <a:buNone/>
            </a:pPr>
            <a:endParaRPr lang="en-US" dirty="0"/>
          </a:p>
          <a:p>
            <a:pPr marL="0" lvl="1" indent="0">
              <a:buNone/>
            </a:pPr>
            <a:r>
              <a:rPr lang="en-US" dirty="0" smtClean="0"/>
              <a:t>A note was provided for school and documentation in the medical record noted a complete and normal physical exam. </a:t>
            </a:r>
          </a:p>
        </p:txBody>
      </p:sp>
      <p:sp>
        <p:nvSpPr>
          <p:cNvPr id="10" name="Title 9"/>
          <p:cNvSpPr>
            <a:spLocks noGrp="1"/>
          </p:cNvSpPr>
          <p:nvPr>
            <p:ph type="title"/>
          </p:nvPr>
        </p:nvSpPr>
        <p:spPr/>
        <p:txBody>
          <a:bodyPr/>
          <a:lstStyle/>
          <a:p>
            <a:r>
              <a:rPr lang="en-US" sz="3200" dirty="0" smtClean="0"/>
              <a:t>Case Study</a:t>
            </a:r>
            <a:endParaRPr lang="en-US" sz="3200" dirty="0"/>
          </a:p>
        </p:txBody>
      </p:sp>
      <p:sp>
        <p:nvSpPr>
          <p:cNvPr id="9" name="Text Placeholder 21"/>
          <p:cNvSpPr txBox="1">
            <a:spLocks/>
          </p:cNvSpPr>
          <p:nvPr/>
        </p:nvSpPr>
        <p:spPr bwMode="auto">
          <a:xfrm>
            <a:off x="920014" y="1541191"/>
            <a:ext cx="7337641" cy="396044"/>
          </a:xfrm>
          <a:prstGeom prst="rect">
            <a:avLst/>
          </a:prstGeom>
          <a:noFill/>
          <a:ln w="12700">
            <a:noFill/>
            <a:miter lim="800000"/>
            <a:headEnd/>
            <a:tailEnd/>
          </a:ln>
          <a:effectLst/>
        </p:spPr>
        <p:txBody>
          <a:bodyPr vert="horz" wrap="square" lIns="35717" tIns="35717" rIns="35717" bIns="35717" numCol="1" anchor="t" anchorCtr="0" compatLnSpc="1">
            <a:prstTxWarp prst="textNoShape">
              <a:avLst/>
            </a:prstTxWarp>
          </a:bodyPr>
          <a:lstStyle>
            <a:lvl1pPr marL="0" indent="0" algn="l" rtl="0" eaLnBrk="1" fontAlgn="base" hangingPunct="1">
              <a:spcBef>
                <a:spcPts val="600"/>
              </a:spcBef>
              <a:spcAft>
                <a:spcPts val="300"/>
              </a:spcAft>
              <a:buFont typeface="Arial" pitchFamily="34" charset="0"/>
              <a:buNone/>
              <a:defRPr sz="1800">
                <a:solidFill>
                  <a:schemeClr val="accent6"/>
                </a:solidFill>
                <a:latin typeface="+mj-lt"/>
                <a:ea typeface="+mn-ea"/>
                <a:cs typeface="+mn-cs"/>
                <a:sym typeface="Georgia" charset="0"/>
              </a:defRPr>
            </a:lvl1pPr>
            <a:lvl2pPr marL="34131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2pPr>
            <a:lvl3pPr marL="515938"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3pPr>
            <a:lvl4pPr marL="688975"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4pPr>
            <a:lvl5pPr marL="855663" indent="-174625" algn="l" rtl="0" eaLnBrk="1" fontAlgn="base" hangingPunct="1">
              <a:spcBef>
                <a:spcPct val="0"/>
              </a:spcBef>
              <a:spcAft>
                <a:spcPts val="300"/>
              </a:spcAft>
              <a:buFont typeface="Arial" pitchFamily="34" charset="0"/>
              <a:buChar char="•"/>
              <a:defRPr sz="20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2500">
                <a:solidFill>
                  <a:schemeClr val="tx1"/>
                </a:solidFill>
                <a:latin typeface="Gill Sans" charset="0"/>
                <a:ea typeface="ヒラギノ角ゴ ProN W3" charset="0"/>
                <a:cs typeface="ヒラギノ角ゴ ProN W3" charset="0"/>
                <a:sym typeface="Gill Sans" charset="0"/>
              </a:defRPr>
            </a:lvl9pPr>
          </a:lstStyle>
          <a:p>
            <a:endParaRPr lang="en-US" sz="2000" kern="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
        <p:nvSpPr>
          <p:cNvPr id="3" name="Footer Placeholder 2"/>
          <p:cNvSpPr>
            <a:spLocks noGrp="1"/>
          </p:cNvSpPr>
          <p:nvPr>
            <p:ph type="ftr" sz="quarter" idx="3"/>
          </p:nvPr>
        </p:nvSpPr>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736206534"/>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sz="2800" dirty="0" smtClean="0"/>
              <a:t>8 months later</a:t>
            </a:r>
          </a:p>
          <a:p>
            <a:pPr marL="0" lvl="1" indent="0">
              <a:buNone/>
            </a:pPr>
            <a:r>
              <a:rPr lang="en-US" dirty="0" smtClean="0"/>
              <a:t>Francis sees his physician to complete a college physical examination form. </a:t>
            </a:r>
          </a:p>
          <a:p>
            <a:pPr marL="0" lvl="1" indent="0">
              <a:buNone/>
            </a:pPr>
            <a:endParaRPr lang="en-US" dirty="0"/>
          </a:p>
          <a:p>
            <a:pPr marL="0" lvl="1" indent="0">
              <a:buNone/>
            </a:pPr>
            <a:r>
              <a:rPr lang="en-US" dirty="0" smtClean="0"/>
              <a:t>On this form, it notes all systems are normal except the MD did not check normal in the box beside the heart. Notation in the description section “? Slight systolic murmur”</a:t>
            </a:r>
          </a:p>
          <a:p>
            <a:pPr marL="0" lvl="1" indent="0">
              <a:buNone/>
            </a:pPr>
            <a:endParaRPr lang="en-US" dirty="0"/>
          </a:p>
          <a:p>
            <a:pPr marL="0" lvl="1" indent="0">
              <a:buNone/>
            </a:pPr>
            <a:r>
              <a:rPr lang="en-US" dirty="0" smtClean="0"/>
              <a:t>There was no documentation in the office record regarding this office visit. </a:t>
            </a:r>
            <a:endParaRPr lang="en-US" dirty="0"/>
          </a:p>
        </p:txBody>
      </p:sp>
      <p:sp>
        <p:nvSpPr>
          <p:cNvPr id="2" name="Title 1"/>
          <p:cNvSpPr>
            <a:spLocks noGrp="1"/>
          </p:cNvSpPr>
          <p:nvPr>
            <p:ph type="title"/>
          </p:nvPr>
        </p:nvSpPr>
        <p:spPr/>
        <p:txBody>
          <a:bodyPr/>
          <a:lstStyle/>
          <a:p>
            <a:r>
              <a:rPr lang="en-US" sz="3200" dirty="0">
                <a:solidFill>
                  <a:schemeClr val="accent6"/>
                </a:solidFill>
              </a:rPr>
              <a:t>Case Study</a:t>
            </a:r>
          </a:p>
        </p:txBody>
      </p:sp>
      <p:sp>
        <p:nvSpPr>
          <p:cNvPr id="22" name="Text Placeholder 21"/>
          <p:cNvSpPr>
            <a:spLocks noGrp="1"/>
          </p:cNvSpPr>
          <p:nvPr>
            <p:ph type="body" sz="quarter" idx="11"/>
          </p:nvPr>
        </p:nvSpPr>
        <p:spPr/>
        <p:txBody>
          <a:bodyPr/>
          <a:lstStyle/>
          <a:p>
            <a:r>
              <a:rPr lang="en-US" sz="2000" dirty="0" smtClean="0"/>
              <a:t>Francis, 17-year-old with no prior medical history</a:t>
            </a:r>
            <a:endParaRPr lang="en-US" sz="2000"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
        <p:nvSpPr>
          <p:cNvPr id="4" name="Footer Placeholder 3"/>
          <p:cNvSpPr>
            <a:spLocks noGrp="1"/>
          </p:cNvSpPr>
          <p:nvPr>
            <p:ph type="ftr" sz="quarter" idx="3"/>
          </p:nvPr>
        </p:nvSpPr>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685244683"/>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sz="2800" dirty="0" smtClean="0"/>
              <a:t>One month later</a:t>
            </a:r>
          </a:p>
          <a:p>
            <a:pPr marL="0" lvl="1" indent="0">
              <a:spcBef>
                <a:spcPts val="0"/>
              </a:spcBef>
              <a:spcAft>
                <a:spcPts val="900"/>
              </a:spcAft>
              <a:buNone/>
            </a:pPr>
            <a:r>
              <a:rPr lang="en-US" dirty="0" smtClean="0"/>
              <a:t>An echocardiogram was scheduled for the patient. However, the patient did not keep the appointment. </a:t>
            </a:r>
          </a:p>
          <a:p>
            <a:pPr marL="0" lvl="1" indent="0">
              <a:spcBef>
                <a:spcPts val="0"/>
              </a:spcBef>
              <a:spcAft>
                <a:spcPts val="900"/>
              </a:spcAft>
              <a:buNone/>
            </a:pPr>
            <a:r>
              <a:rPr lang="en-US" dirty="0" smtClean="0"/>
              <a:t>The physician’s office was notified but there was no outreach to the patient in follow up to the missed appointment. </a:t>
            </a:r>
            <a:endParaRPr lang="en-US" dirty="0"/>
          </a:p>
        </p:txBody>
      </p:sp>
      <p:sp>
        <p:nvSpPr>
          <p:cNvPr id="2" name="Title 1"/>
          <p:cNvSpPr>
            <a:spLocks noGrp="1"/>
          </p:cNvSpPr>
          <p:nvPr>
            <p:ph type="title"/>
          </p:nvPr>
        </p:nvSpPr>
        <p:spPr/>
        <p:txBody>
          <a:bodyPr/>
          <a:lstStyle/>
          <a:p>
            <a:r>
              <a:rPr lang="en-US" sz="3200" dirty="0">
                <a:solidFill>
                  <a:schemeClr val="accent6"/>
                </a:solidFill>
              </a:rPr>
              <a:t>Case Study</a:t>
            </a:r>
          </a:p>
        </p:txBody>
      </p:sp>
      <p:sp>
        <p:nvSpPr>
          <p:cNvPr id="22" name="Text Placeholder 21"/>
          <p:cNvSpPr>
            <a:spLocks noGrp="1"/>
          </p:cNvSpPr>
          <p:nvPr>
            <p:ph type="body" sz="quarter" idx="11"/>
          </p:nvPr>
        </p:nvSpPr>
        <p:spPr/>
        <p:txBody>
          <a:bodyPr/>
          <a:lstStyle/>
          <a:p>
            <a:r>
              <a:rPr lang="en-US" sz="2000" dirty="0"/>
              <a:t>Francis, 17-year-old with no prior medical history</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
        <p:nvSpPr>
          <p:cNvPr id="4" name="Footer Placeholder 3"/>
          <p:cNvSpPr>
            <a:spLocks noGrp="1"/>
          </p:cNvSpPr>
          <p:nvPr>
            <p:ph type="ftr" sz="quarter" idx="3"/>
          </p:nvPr>
        </p:nvSpPr>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860547393"/>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sz="2800" dirty="0" smtClean="0"/>
              <a:t>Next two years</a:t>
            </a:r>
          </a:p>
          <a:p>
            <a:pPr marL="0" lvl="1" indent="0">
              <a:spcBef>
                <a:spcPts val="0"/>
              </a:spcBef>
              <a:spcAft>
                <a:spcPts val="900"/>
              </a:spcAft>
              <a:buNone/>
            </a:pPr>
            <a:r>
              <a:rPr lang="en-US" dirty="0" smtClean="0"/>
              <a:t>Over two years, Francis was seen at his family practice physician's office </a:t>
            </a:r>
          </a:p>
          <a:p>
            <a:pPr marL="0" lvl="1" indent="0">
              <a:spcBef>
                <a:spcPts val="0"/>
              </a:spcBef>
              <a:spcAft>
                <a:spcPts val="900"/>
              </a:spcAft>
              <a:buNone/>
            </a:pPr>
            <a:r>
              <a:rPr lang="en-US" dirty="0" smtClean="0"/>
              <a:t>During this time, there is no discussion or follow up of the murmur nor recommended echocardiogram</a:t>
            </a:r>
            <a:r>
              <a:rPr lang="en-US" sz="2400" dirty="0" smtClean="0"/>
              <a:t>. </a:t>
            </a:r>
            <a:endParaRPr lang="en-US" sz="2400" dirty="0"/>
          </a:p>
        </p:txBody>
      </p:sp>
      <p:sp>
        <p:nvSpPr>
          <p:cNvPr id="2" name="Title 1"/>
          <p:cNvSpPr>
            <a:spLocks noGrp="1"/>
          </p:cNvSpPr>
          <p:nvPr>
            <p:ph type="title"/>
          </p:nvPr>
        </p:nvSpPr>
        <p:spPr>
          <a:xfrm>
            <a:off x="906780" y="533400"/>
            <a:ext cx="7350875" cy="822960"/>
          </a:xfrm>
        </p:spPr>
        <p:txBody>
          <a:bodyPr/>
          <a:lstStyle/>
          <a:p>
            <a:r>
              <a:rPr lang="en-US" sz="3200" dirty="0">
                <a:solidFill>
                  <a:schemeClr val="accent6"/>
                </a:solidFill>
              </a:rPr>
              <a:t>Case Study</a:t>
            </a:r>
          </a:p>
        </p:txBody>
      </p:sp>
      <p:sp>
        <p:nvSpPr>
          <p:cNvPr id="22" name="Text Placeholder 21"/>
          <p:cNvSpPr>
            <a:spLocks noGrp="1"/>
          </p:cNvSpPr>
          <p:nvPr>
            <p:ph type="body" sz="quarter" idx="11"/>
          </p:nvPr>
        </p:nvSpPr>
        <p:spPr>
          <a:xfrm>
            <a:off x="920116" y="1356360"/>
            <a:ext cx="7743824" cy="396044"/>
          </a:xfrm>
        </p:spPr>
        <p:txBody>
          <a:bodyPr/>
          <a:lstStyle/>
          <a:p>
            <a:r>
              <a:rPr lang="en-US" sz="2000" dirty="0"/>
              <a:t>Francis, 17-year-old with no prior medical history</a:t>
            </a:r>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
        <p:nvSpPr>
          <p:cNvPr id="4" name="Footer Placeholder 3"/>
          <p:cNvSpPr>
            <a:spLocks noGrp="1"/>
          </p:cNvSpPr>
          <p:nvPr>
            <p:ph type="ftr" sz="quarter" idx="3"/>
          </p:nvPr>
        </p:nvSpPr>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432170151"/>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3198249" y="2222506"/>
            <a:ext cx="5364725" cy="4269658"/>
          </a:xfrm>
        </p:spPr>
        <p:txBody>
          <a:bodyPr/>
          <a:lstStyle/>
          <a:p>
            <a:r>
              <a:rPr lang="en-US" sz="2800" dirty="0" smtClean="0"/>
              <a:t>Outcome</a:t>
            </a:r>
          </a:p>
          <a:p>
            <a:pPr marL="0" lvl="1" indent="0">
              <a:buNone/>
            </a:pPr>
            <a:r>
              <a:rPr lang="en-US" dirty="0" smtClean="0"/>
              <a:t>At age 20 while playing football, Francis fell to the ground. Despite aggressive medical treatment he could not be resuscitated and died.</a:t>
            </a:r>
          </a:p>
          <a:p>
            <a:pPr marL="0" lvl="1" indent="0">
              <a:buNone/>
            </a:pPr>
            <a:endParaRPr lang="en-US" dirty="0"/>
          </a:p>
          <a:p>
            <a:pPr marL="0" lvl="1" indent="0">
              <a:buNone/>
            </a:pPr>
            <a:r>
              <a:rPr lang="en-US" dirty="0" smtClean="0"/>
              <a:t>On autopsy, the patient was diagnosed with hypertrophic cardiac myopathy.</a:t>
            </a:r>
          </a:p>
          <a:p>
            <a:endParaRPr lang="en-US" sz="2000" dirty="0"/>
          </a:p>
        </p:txBody>
      </p:sp>
      <p:sp>
        <p:nvSpPr>
          <p:cNvPr id="2" name="Title 1"/>
          <p:cNvSpPr>
            <a:spLocks noGrp="1"/>
          </p:cNvSpPr>
          <p:nvPr>
            <p:ph type="title"/>
          </p:nvPr>
        </p:nvSpPr>
        <p:spPr/>
        <p:txBody>
          <a:bodyPr/>
          <a:lstStyle/>
          <a:p>
            <a:r>
              <a:rPr lang="en-US" sz="3200" dirty="0">
                <a:solidFill>
                  <a:schemeClr val="accent6"/>
                </a:solidFill>
              </a:rPr>
              <a:t>Case Study</a:t>
            </a:r>
            <a:endParaRPr lang="en-US" sz="3200" dirty="0"/>
          </a:p>
        </p:txBody>
      </p:sp>
      <p:sp>
        <p:nvSpPr>
          <p:cNvPr id="22" name="Text Placeholder 21"/>
          <p:cNvSpPr>
            <a:spLocks noGrp="1"/>
          </p:cNvSpPr>
          <p:nvPr>
            <p:ph type="body" sz="quarter" idx="11"/>
          </p:nvPr>
        </p:nvSpPr>
        <p:spPr/>
        <p:txBody>
          <a:bodyPr/>
          <a:lstStyle/>
          <a:p>
            <a:r>
              <a:rPr lang="en-US" sz="2000" dirty="0"/>
              <a:t>Francis, 17-year-old with no prior medical history</a:t>
            </a:r>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
        <p:nvSpPr>
          <p:cNvPr id="4" name="Footer Placeholder 3"/>
          <p:cNvSpPr>
            <a:spLocks noGrp="1"/>
          </p:cNvSpPr>
          <p:nvPr>
            <p:ph type="ftr" sz="quarter" idx="3"/>
          </p:nvPr>
        </p:nvSpPr>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9377729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Study: Reliable Diagnoses</a:t>
            </a:r>
            <a:r>
              <a:rPr lang="en-US" dirty="0" smtClean="0"/>
              <a:t> </a:t>
            </a:r>
            <a:br>
              <a:rPr lang="en-US" dirty="0" smtClean="0"/>
            </a:br>
            <a:r>
              <a:rPr lang="en-US" sz="2800" i="1" dirty="0" smtClean="0"/>
              <a:t>Should I use a decision support tool?</a:t>
            </a:r>
            <a:endParaRPr lang="en-US" i="1" dirty="0"/>
          </a:p>
        </p:txBody>
      </p:sp>
      <p:sp>
        <p:nvSpPr>
          <p:cNvPr id="3" name="Text Placeholder 2"/>
          <p:cNvSpPr>
            <a:spLocks noGrp="1"/>
          </p:cNvSpPr>
          <p:nvPr>
            <p:ph type="body" idx="1"/>
          </p:nvPr>
        </p:nvSpPr>
        <p:spPr/>
        <p:txBody>
          <a:bodyPr/>
          <a:lstStyle/>
          <a:p>
            <a:r>
              <a:rPr lang="en-US" dirty="0"/>
              <a:t>The following example is from </a:t>
            </a:r>
            <a:r>
              <a:rPr lang="en-US" dirty="0" smtClean="0"/>
              <a:t>a closed malpractice case.</a:t>
            </a:r>
            <a:endParaRPr lang="en-US" dirty="0"/>
          </a:p>
        </p:txBody>
      </p:sp>
      <p:sp>
        <p:nvSpPr>
          <p:cNvPr id="4"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264019426"/>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a:t>Vulnerability</a:t>
            </a:r>
          </a:p>
          <a:p>
            <a:pPr marL="0" lvl="1" indent="0">
              <a:buNone/>
            </a:pPr>
            <a:r>
              <a:rPr lang="en-US" dirty="0"/>
              <a:t>Reliance on memory, and failure to document all patient encounters in the medical record, creates missed opportunities for follow up on new findings or recommended tests</a:t>
            </a:r>
            <a:r>
              <a:rPr lang="en-US" dirty="0" smtClean="0"/>
              <a:t>.</a:t>
            </a:r>
            <a:r>
              <a:rPr lang="en-US" dirty="0"/>
              <a:t> </a:t>
            </a:r>
          </a:p>
          <a:p>
            <a:r>
              <a:rPr lang="en-US" dirty="0"/>
              <a:t>Safer Care Recommendation</a:t>
            </a:r>
          </a:p>
          <a:p>
            <a:pPr marL="0" lvl="1" indent="0">
              <a:buNone/>
            </a:pPr>
            <a:r>
              <a:rPr lang="en-US" dirty="0" smtClean="0"/>
              <a:t>Contemporaneously document your </a:t>
            </a:r>
            <a:r>
              <a:rPr lang="en-US" dirty="0"/>
              <a:t>clinical rationale, and any patient communication that may otherwise be forgotten. Include your differential diagnosis and clinical rationale for recommended treatment and follow up</a:t>
            </a:r>
            <a:r>
              <a:rPr lang="en-US" i="1" dirty="0" smtClean="0"/>
              <a:t>.</a:t>
            </a:r>
            <a:endParaRPr lang="en-US" i="1" dirty="0"/>
          </a:p>
        </p:txBody>
      </p:sp>
      <p:sp>
        <p:nvSpPr>
          <p:cNvPr id="2" name="Title 1"/>
          <p:cNvSpPr>
            <a:spLocks noGrp="1"/>
          </p:cNvSpPr>
          <p:nvPr>
            <p:ph type="title"/>
          </p:nvPr>
        </p:nvSpPr>
        <p:spPr>
          <a:xfrm>
            <a:off x="906780" y="533400"/>
            <a:ext cx="7350875" cy="822960"/>
          </a:xfrm>
        </p:spPr>
        <p:txBody>
          <a:bodyPr/>
          <a:lstStyle/>
          <a:p>
            <a:r>
              <a:rPr lang="en-US" sz="3200" dirty="0" smtClean="0">
                <a:solidFill>
                  <a:schemeClr val="accent6"/>
                </a:solidFill>
              </a:rPr>
              <a:t>Case Study</a:t>
            </a:r>
            <a:endParaRPr lang="en-US" sz="3200" dirty="0">
              <a:solidFill>
                <a:schemeClr val="accent6"/>
              </a:solidFill>
            </a:endParaRPr>
          </a:p>
        </p:txBody>
      </p:sp>
      <p:sp>
        <p:nvSpPr>
          <p:cNvPr id="22" name="Text Placeholder 21"/>
          <p:cNvSpPr>
            <a:spLocks noGrp="1"/>
          </p:cNvSpPr>
          <p:nvPr>
            <p:ph type="body" sz="quarter" idx="11"/>
          </p:nvPr>
        </p:nvSpPr>
        <p:spPr>
          <a:xfrm>
            <a:off x="920116" y="1356360"/>
            <a:ext cx="7743824" cy="396044"/>
          </a:xfrm>
        </p:spPr>
        <p:txBody>
          <a:bodyPr/>
          <a:lstStyle/>
          <a:p>
            <a:r>
              <a:rPr lang="en-US" sz="2000" dirty="0"/>
              <a:t>Francis, 17-year-old with no prior medical history</a:t>
            </a:r>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
        <p:nvSpPr>
          <p:cNvPr id="4" name="Footer Placeholder 3"/>
          <p:cNvSpPr>
            <a:spLocks noGrp="1"/>
          </p:cNvSpPr>
          <p:nvPr>
            <p:ph type="ftr" sz="quarter" idx="3"/>
          </p:nvPr>
        </p:nvSpPr>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557969720"/>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3198249" y="2222506"/>
            <a:ext cx="5364725" cy="4269658"/>
          </a:xfrm>
        </p:spPr>
        <p:txBody>
          <a:bodyPr/>
          <a:lstStyle/>
          <a:p>
            <a:r>
              <a:rPr lang="en-US" dirty="0"/>
              <a:t>Vulnerability</a:t>
            </a:r>
          </a:p>
          <a:p>
            <a:pPr marL="0" lvl="1" indent="0">
              <a:buNone/>
            </a:pPr>
            <a:r>
              <a:rPr lang="en-US" dirty="0"/>
              <a:t>Sharing uncertainty with patients and family members about potential consequences of an incidental finding </a:t>
            </a:r>
            <a:r>
              <a:rPr lang="en-US" dirty="0" smtClean="0"/>
              <a:t>implies a need for follow up.</a:t>
            </a:r>
            <a:r>
              <a:rPr lang="en-US" dirty="0"/>
              <a:t> </a:t>
            </a:r>
          </a:p>
          <a:p>
            <a:r>
              <a:rPr lang="en-US" dirty="0"/>
              <a:t>Safer Care Recommendation</a:t>
            </a:r>
          </a:p>
          <a:p>
            <a:pPr marL="0" lvl="1" indent="0">
              <a:buNone/>
            </a:pPr>
            <a:r>
              <a:rPr lang="en-US" dirty="0"/>
              <a:t>Explaining your concerns (and any uncertainty) and the risks of potential new findings and rationale for needed follow up is important to ensure patient/family </a:t>
            </a:r>
            <a:r>
              <a:rPr lang="en-US" dirty="0" smtClean="0"/>
              <a:t>understanding</a:t>
            </a:r>
            <a:r>
              <a:rPr lang="en-US" i="1" dirty="0" smtClean="0"/>
              <a:t>.</a:t>
            </a:r>
            <a:endParaRPr lang="en-US" i="1" dirty="0"/>
          </a:p>
        </p:txBody>
      </p:sp>
      <p:sp>
        <p:nvSpPr>
          <p:cNvPr id="2" name="Title 1"/>
          <p:cNvSpPr>
            <a:spLocks noGrp="1"/>
          </p:cNvSpPr>
          <p:nvPr>
            <p:ph type="title"/>
          </p:nvPr>
        </p:nvSpPr>
        <p:spPr/>
        <p:txBody>
          <a:bodyPr/>
          <a:lstStyle/>
          <a:p>
            <a:r>
              <a:rPr lang="en-US" sz="3200" dirty="0">
                <a:solidFill>
                  <a:schemeClr val="accent6"/>
                </a:solidFill>
              </a:rPr>
              <a:t>Case Study</a:t>
            </a:r>
            <a:endParaRPr lang="en-US" sz="3200" dirty="0"/>
          </a:p>
        </p:txBody>
      </p:sp>
      <p:sp>
        <p:nvSpPr>
          <p:cNvPr id="22" name="Text Placeholder 21"/>
          <p:cNvSpPr>
            <a:spLocks noGrp="1"/>
          </p:cNvSpPr>
          <p:nvPr>
            <p:ph type="body" sz="quarter" idx="11"/>
          </p:nvPr>
        </p:nvSpPr>
        <p:spPr/>
        <p:txBody>
          <a:bodyPr/>
          <a:lstStyle/>
          <a:p>
            <a:r>
              <a:rPr lang="en-US" sz="2000" dirty="0"/>
              <a:t>Francis, 17-year-old with no prior medical history</a:t>
            </a:r>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
        <p:nvSpPr>
          <p:cNvPr id="4" name="Footer Placeholder 3"/>
          <p:cNvSpPr>
            <a:spLocks noGrp="1"/>
          </p:cNvSpPr>
          <p:nvPr>
            <p:ph type="ftr" sz="quarter" idx="3"/>
          </p:nvPr>
        </p:nvSpPr>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498650220"/>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a:t>Has this type of event ever happened here?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388542859"/>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bwMode="auto">
          <a:xfrm>
            <a:off x="795453" y="2028342"/>
            <a:ext cx="7508428" cy="1099869"/>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a:solidFill>
                  <a:srgbClr val="FFFFFF"/>
                </a:solidFill>
                <a:latin typeface="+mj-lt"/>
              </a:rPr>
              <a:t>Does our practice communicate missed appointments to the ordering provider?</a:t>
            </a:r>
          </a:p>
        </p:txBody>
      </p:sp>
      <p:sp>
        <p:nvSpPr>
          <p:cNvPr id="10" name="Content Placeholder 9"/>
          <p:cNvSpPr>
            <a:spLocks noGrp="1"/>
          </p:cNvSpPr>
          <p:nvPr>
            <p:ph idx="1"/>
          </p:nvPr>
        </p:nvSpPr>
        <p:spPr>
          <a:xfrm>
            <a:off x="906768" y="3445841"/>
            <a:ext cx="7665732" cy="2136807"/>
          </a:xfrm>
        </p:spPr>
        <p:txBody>
          <a:bodyPr/>
          <a:lstStyle/>
          <a:p>
            <a:r>
              <a:rPr lang="en-US" dirty="0" smtClean="0"/>
              <a:t>Recommended Practices</a:t>
            </a:r>
          </a:p>
          <a:p>
            <a:pPr marL="342900" indent="-342900">
              <a:spcBef>
                <a:spcPts val="600"/>
              </a:spcBef>
              <a:buFont typeface="Arial" panose="020B0604020202020204" pitchFamily="34" charset="0"/>
              <a:buChar char="•"/>
            </a:pPr>
            <a:r>
              <a:rPr lang="en-US" sz="2000" i="0" dirty="0">
                <a:solidFill>
                  <a:schemeClr val="tx1"/>
                </a:solidFill>
                <a:latin typeface="+mn-lt"/>
              </a:rPr>
              <a:t>Set up a tickler system to track ordered tests/images </a:t>
            </a:r>
          </a:p>
          <a:p>
            <a:pPr marL="342900" indent="-342900">
              <a:buFont typeface="Arial" panose="020B0604020202020204" pitchFamily="34" charset="0"/>
              <a:buChar char="•"/>
            </a:pPr>
            <a:r>
              <a:rPr lang="en-US" sz="2000" i="0" dirty="0">
                <a:solidFill>
                  <a:schemeClr val="tx1"/>
                </a:solidFill>
                <a:latin typeface="+mn-lt"/>
              </a:rPr>
              <a:t>Develop processes on how missed appointments will be communicated to the ordering provider </a:t>
            </a:r>
            <a:endParaRPr lang="en-US" sz="2000" i="0" dirty="0" smtClean="0">
              <a:solidFill>
                <a:schemeClr val="tx1"/>
              </a:solidFill>
              <a:latin typeface="+mn-lt"/>
            </a:endParaRPr>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a:xfrm>
            <a:off x="906767" y="1520788"/>
            <a:ext cx="7665733" cy="396044"/>
          </a:xfrm>
        </p:spPr>
        <p:txBody>
          <a:bodyPr/>
          <a:lstStyle/>
          <a:p>
            <a:r>
              <a:rPr lang="en-US" dirty="0" smtClean="0"/>
              <a:t>Partnering with Patients</a:t>
            </a:r>
            <a:endParaRPr lang="en-US" i="1"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4000699515"/>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416968"/>
            <a:ext cx="7665732" cy="2983831"/>
          </a:xfrm>
        </p:spPr>
        <p:txBody>
          <a:bodyPr/>
          <a:lstStyle/>
          <a:p>
            <a:r>
              <a:rPr lang="en-US" dirty="0" smtClean="0"/>
              <a:t>Recommended Practices</a:t>
            </a:r>
          </a:p>
          <a:p>
            <a:pPr marL="342900" indent="-342900">
              <a:spcBef>
                <a:spcPts val="600"/>
              </a:spcBef>
              <a:buFont typeface="Arial" panose="020B0604020202020204" pitchFamily="34" charset="0"/>
              <a:buChar char="•"/>
            </a:pPr>
            <a:r>
              <a:rPr lang="en-US" sz="2000" i="0" dirty="0">
                <a:solidFill>
                  <a:schemeClr val="tx1"/>
                </a:solidFill>
                <a:latin typeface="+mn-lt"/>
              </a:rPr>
              <a:t>Establish a prioritization matrix for high-risk tests and imaging studies </a:t>
            </a:r>
          </a:p>
          <a:p>
            <a:pPr marL="342900" indent="-342900">
              <a:buFont typeface="Arial" panose="020B0604020202020204" pitchFamily="34" charset="0"/>
              <a:buChar char="•"/>
            </a:pPr>
            <a:r>
              <a:rPr lang="en-US" sz="2000" i="0" dirty="0">
                <a:solidFill>
                  <a:schemeClr val="tx1"/>
                </a:solidFill>
                <a:latin typeface="+mn-lt"/>
              </a:rPr>
              <a:t>Engage patients in shared decision making, explain purpose of </a:t>
            </a:r>
            <a:r>
              <a:rPr lang="en-US" sz="2000" i="0" dirty="0" smtClean="0">
                <a:solidFill>
                  <a:schemeClr val="tx1"/>
                </a:solidFill>
                <a:latin typeface="+mn-lt"/>
              </a:rPr>
              <a:t>tests/images </a:t>
            </a:r>
            <a:r>
              <a:rPr lang="en-US" sz="2000" i="0" dirty="0">
                <a:solidFill>
                  <a:schemeClr val="tx1"/>
                </a:solidFill>
                <a:latin typeface="+mn-lt"/>
              </a:rPr>
              <a:t>to </a:t>
            </a:r>
            <a:r>
              <a:rPr lang="en-US" sz="2000" i="0" dirty="0" smtClean="0">
                <a:solidFill>
                  <a:schemeClr val="tx1"/>
                </a:solidFill>
                <a:latin typeface="+mn-lt"/>
              </a:rPr>
              <a:t>patients/family </a:t>
            </a:r>
            <a:r>
              <a:rPr lang="en-US" sz="2000" i="0" dirty="0">
                <a:solidFill>
                  <a:schemeClr val="tx1"/>
                </a:solidFill>
                <a:latin typeface="+mn-lt"/>
              </a:rPr>
              <a:t>and document your conversation in the medical </a:t>
            </a:r>
            <a:r>
              <a:rPr lang="en-US" sz="2000" i="0" dirty="0" smtClean="0">
                <a:solidFill>
                  <a:schemeClr val="tx1"/>
                </a:solidFill>
                <a:latin typeface="+mn-lt"/>
              </a:rPr>
              <a:t>record</a:t>
            </a:r>
            <a:endParaRPr lang="en-US" sz="2000" i="0" dirty="0">
              <a:solidFill>
                <a:schemeClr val="tx1"/>
              </a:solidFill>
              <a:latin typeface="+mn-lt"/>
            </a:endParaRPr>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a:xfrm>
            <a:off x="906766" y="1520788"/>
            <a:ext cx="7665733" cy="396044"/>
          </a:xfrm>
        </p:spPr>
        <p:txBody>
          <a:bodyPr/>
          <a:lstStyle/>
          <a:p>
            <a:r>
              <a:rPr lang="en-US" dirty="0"/>
              <a:t>Partnering with Patients</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09728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a:solidFill>
                  <a:srgbClr val="FFFFFF"/>
                </a:solidFill>
                <a:latin typeface="+mj-lt"/>
              </a:rPr>
              <a:t>How confident are we that patients receive recommended tests? </a:t>
            </a:r>
          </a:p>
        </p:txBody>
      </p:sp>
    </p:spTree>
    <p:extLst>
      <p:ext uri="{BB962C8B-B14F-4D97-AF65-F5344CB8AC3E}">
        <p14:creationId xmlns:p14="http://schemas.microsoft.com/office/powerpoint/2010/main" val="1265615680"/>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smtClean="0"/>
              <a:t>Partnering with Patients</a:t>
            </a:r>
          </a:p>
          <a:p>
            <a:r>
              <a:rPr lang="en-US" i="1" dirty="0" smtClean="0"/>
              <a:t>Does my patient understand why I ordered this test?</a:t>
            </a:r>
            <a:endParaRPr lang="en-US" i="1" dirty="0"/>
          </a:p>
          <a:p>
            <a:r>
              <a:rPr lang="en-US" dirty="0" smtClean="0"/>
              <a:t> </a:t>
            </a:r>
            <a:br>
              <a:rPr lang="en-US" dirty="0" smtClean="0"/>
            </a:b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467372392"/>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smtClean="0"/>
              <a:t>This</a:t>
            </a:r>
            <a:r>
              <a:rPr lang="en-US" dirty="0"/>
              <a:t> </a:t>
            </a:r>
            <a:r>
              <a:rPr lang="en-US" i="1" dirty="0"/>
              <a:t>Are You Safe?</a:t>
            </a:r>
            <a:r>
              <a:rPr lang="en-US" dirty="0"/>
              <a:t> case study </a:t>
            </a:r>
            <a:r>
              <a:rPr lang="en-US" dirty="0" smtClean="0"/>
              <a:t/>
            </a:r>
            <a:br>
              <a:rPr lang="en-US" dirty="0" smtClean="0"/>
            </a:br>
            <a:r>
              <a:rPr lang="en-US" dirty="0" smtClean="0"/>
              <a:t>is </a:t>
            </a:r>
            <a:r>
              <a:rPr lang="en-US" dirty="0"/>
              <a:t>suitable for 0.25 </a:t>
            </a:r>
            <a:r>
              <a:rPr lang="en-US" i="1" dirty="0"/>
              <a:t>AMA PRA Category 2 Credit</a:t>
            </a:r>
            <a:r>
              <a:rPr lang="en-US" i="1" dirty="0" smtClean="0"/>
              <a:t>™</a:t>
            </a:r>
            <a:r>
              <a:rPr lang="en-US" dirty="0" smtClean="0"/>
              <a:t>. </a:t>
            </a:r>
          </a:p>
          <a:p>
            <a:pPr marL="0" indent="0">
              <a:buNone/>
            </a:pPr>
            <a:r>
              <a:rPr lang="en-US" dirty="0" smtClean="0"/>
              <a:t>This </a:t>
            </a:r>
            <a:r>
              <a:rPr lang="en-US" dirty="0"/>
              <a:t>activity has been designed </a:t>
            </a:r>
            <a:r>
              <a:rPr lang="en-US" dirty="0" smtClean="0"/>
              <a:t/>
            </a:r>
            <a:br>
              <a:rPr lang="en-US" dirty="0" smtClean="0"/>
            </a:br>
            <a:r>
              <a:rPr lang="en-US" dirty="0" smtClean="0"/>
              <a:t>to </a:t>
            </a:r>
            <a:r>
              <a:rPr lang="en-US" dirty="0"/>
              <a:t>be suitable for 0.25 hours of Risk Management Study in Massachusetts</a:t>
            </a:r>
            <a:r>
              <a:rPr lang="en-US" dirty="0" smtClean="0"/>
              <a:t>.</a:t>
            </a:r>
          </a:p>
          <a:p>
            <a:pPr marL="0" indent="0">
              <a:buNone/>
            </a:pPr>
            <a:r>
              <a:rPr lang="en-US" dirty="0" smtClean="0"/>
              <a:t>Risk </a:t>
            </a:r>
            <a:r>
              <a:rPr lang="en-US" dirty="0"/>
              <a:t>Management Study is </a:t>
            </a:r>
            <a:r>
              <a:rPr lang="en-US" dirty="0" smtClean="0"/>
              <a:t/>
            </a:r>
            <a:br>
              <a:rPr lang="en-US" dirty="0" smtClean="0"/>
            </a:br>
            <a:r>
              <a:rPr lang="en-US" dirty="0" smtClean="0"/>
              <a:t>self-claimed</a:t>
            </a:r>
            <a:r>
              <a:rPr lang="en-US" dirty="0"/>
              <a:t>; print and </a:t>
            </a:r>
            <a:r>
              <a:rPr lang="en-US" dirty="0" smtClean="0"/>
              <a:t>retain </a:t>
            </a:r>
            <a:r>
              <a:rPr lang="en-US" dirty="0"/>
              <a:t>this page for your </a:t>
            </a:r>
            <a:r>
              <a:rPr lang="en-US" dirty="0" smtClean="0"/>
              <a:t>recordkeeping</a:t>
            </a:r>
            <a:r>
              <a:rPr lang="en-US" dirty="0"/>
              <a:t>.</a:t>
            </a:r>
            <a:endParaRPr lang="en-US" sz="2400" dirty="0"/>
          </a:p>
        </p:txBody>
      </p:sp>
      <p:sp>
        <p:nvSpPr>
          <p:cNvPr id="6" name="Title 5"/>
          <p:cNvSpPr>
            <a:spLocks noGrp="1"/>
          </p:cNvSpPr>
          <p:nvPr>
            <p:ph type="title"/>
          </p:nvPr>
        </p:nvSpPr>
        <p:spPr>
          <a:xfrm>
            <a:off x="463672" y="584683"/>
            <a:ext cx="4004250" cy="1214855"/>
          </a:xfrm>
        </p:spPr>
        <p:txBody>
          <a:bodyPr/>
          <a:lstStyle/>
          <a:p>
            <a:r>
              <a:rPr lang="en-US" dirty="0" smtClean="0"/>
              <a:t>How to Earn Category 2 Risk Management Credits</a:t>
            </a:r>
            <a:endParaRPr lang="en-US" dirty="0"/>
          </a:p>
        </p:txBody>
      </p:sp>
    </p:spTree>
    <p:extLst>
      <p:ext uri="{BB962C8B-B14F-4D97-AF65-F5344CB8AC3E}">
        <p14:creationId xmlns:p14="http://schemas.microsoft.com/office/powerpoint/2010/main" val="2854191149"/>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dirty="0" smtClean="0">
                <a:latin typeface="+mj-lt"/>
              </a:rPr>
              <a:t>Partnering with Patients: </a:t>
            </a:r>
            <a:r>
              <a:rPr lang="en-US" sz="2400" dirty="0">
                <a:latin typeface="+mj-lt"/>
              </a:rPr>
              <a:t/>
            </a:r>
            <a:br>
              <a:rPr lang="en-US" sz="2400" dirty="0">
                <a:latin typeface="+mj-lt"/>
              </a:rPr>
            </a:br>
            <a:r>
              <a:rPr lang="en-US" sz="2400" i="1" dirty="0" smtClean="0">
                <a:latin typeface="+mj-lt"/>
              </a:rPr>
              <a:t>Does my patient understand why I ordered this test?</a:t>
            </a:r>
            <a:endParaRPr lang="en-US" sz="2400" i="1" dirty="0">
              <a:latin typeface="+mj-lt"/>
            </a:endParaRPr>
          </a:p>
          <a:p>
            <a:pPr marL="0" lvl="0" indent="0">
              <a:buNone/>
            </a:pPr>
            <a:r>
              <a:rPr lang="en-US" sz="2800" dirty="0">
                <a:hlinkClick r:id="rId2"/>
              </a:rPr>
              <a:t>Are You Safe? extras</a:t>
            </a:r>
            <a:endParaRPr lang="en-US" sz="2800" dirty="0"/>
          </a:p>
          <a:p>
            <a:pPr marL="0" lvl="0" indent="0">
              <a:buNone/>
            </a:pPr>
            <a:endParaRPr lang="en-US" sz="2800" dirty="0"/>
          </a:p>
          <a:p>
            <a:pPr marL="0" indent="0">
              <a:buNone/>
            </a:pPr>
            <a:r>
              <a:rPr lang="en-US" sz="2400" dirty="0"/>
              <a:t>For more information</a:t>
            </a:r>
            <a:endParaRPr lang="en-US" sz="2400" i="1" dirty="0"/>
          </a:p>
          <a:p>
            <a:pPr marL="0" lvl="0" indent="0">
              <a:buNone/>
            </a:pPr>
            <a:r>
              <a:rPr lang="en-US" sz="2800" dirty="0">
                <a:hlinkClick r:id="rId3"/>
              </a:rPr>
              <a:t>Email</a:t>
            </a:r>
            <a:r>
              <a:rPr lang="en-US" sz="2800" dirty="0"/>
              <a:t/>
            </a:r>
            <a:br>
              <a:rPr lang="en-US" sz="2800" dirty="0"/>
            </a:br>
            <a:r>
              <a:rPr lang="en-US" dirty="0"/>
              <a:t>areyousafe@rmf.harvard.edu</a:t>
            </a:r>
            <a:endParaRPr lang="en-US" sz="2800" dirty="0"/>
          </a:p>
        </p:txBody>
      </p:sp>
      <p:sp>
        <p:nvSpPr>
          <p:cNvPr id="6" name="Title 5"/>
          <p:cNvSpPr>
            <a:spLocks noGrp="1"/>
          </p:cNvSpPr>
          <p:nvPr>
            <p:ph type="title"/>
          </p:nvPr>
        </p:nvSpPr>
        <p:spPr>
          <a:xfrm>
            <a:off x="463672" y="584683"/>
            <a:ext cx="4004250" cy="1214855"/>
          </a:xfrm>
        </p:spPr>
        <p:txBody>
          <a:bodyPr/>
          <a:lstStyle/>
          <a:p>
            <a:r>
              <a:rPr lang="en-US" sz="3200" dirty="0"/>
              <a:t>Additional Resources</a:t>
            </a:r>
          </a:p>
        </p:txBody>
      </p:sp>
    </p:spTree>
    <p:extLst>
      <p:ext uri="{BB962C8B-B14F-4D97-AF65-F5344CB8AC3E}">
        <p14:creationId xmlns:p14="http://schemas.microsoft.com/office/powerpoint/2010/main" val="607778366"/>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Study: Reliable Diagnoses</a:t>
            </a:r>
            <a:r>
              <a:rPr lang="en-US" dirty="0" smtClean="0"/>
              <a:t> </a:t>
            </a:r>
            <a:br>
              <a:rPr lang="en-US" dirty="0" smtClean="0"/>
            </a:br>
            <a:r>
              <a:rPr lang="en-US" sz="2800" i="1" dirty="0" smtClean="0"/>
              <a:t>Are we prepared to triage this patient call?</a:t>
            </a:r>
            <a:endParaRPr lang="en-US" i="1" dirty="0"/>
          </a:p>
        </p:txBody>
      </p:sp>
      <p:sp>
        <p:nvSpPr>
          <p:cNvPr id="3" name="Text Placeholder 2"/>
          <p:cNvSpPr>
            <a:spLocks noGrp="1"/>
          </p:cNvSpPr>
          <p:nvPr>
            <p:ph type="body" idx="1"/>
          </p:nvPr>
        </p:nvSpPr>
        <p:spPr/>
        <p:txBody>
          <a:bodyPr/>
          <a:lstStyle/>
          <a:p>
            <a:r>
              <a:rPr lang="en-US" dirty="0"/>
              <a:t>The following example is from </a:t>
            </a:r>
            <a:r>
              <a:rPr lang="en-US" dirty="0" smtClean="0"/>
              <a:t>a closed malpractice case.</a:t>
            </a:r>
            <a:endParaRPr lang="en-US" dirty="0"/>
          </a:p>
        </p:txBody>
      </p:sp>
      <p:sp>
        <p:nvSpPr>
          <p:cNvPr id="4"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67827125"/>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99592" y="863203"/>
            <a:ext cx="7344816" cy="634008"/>
          </a:xfrm>
        </p:spPr>
        <p:txBody>
          <a:bodyPr/>
          <a:lstStyle/>
          <a:p>
            <a:r>
              <a:rPr lang="en-US" dirty="0"/>
              <a:t>CRICO maps contributing factors to the way care is experienced by the </a:t>
            </a:r>
            <a:r>
              <a:rPr lang="en-US" dirty="0" smtClean="0"/>
              <a:t>patient.</a:t>
            </a:r>
            <a:endParaRPr lang="en-US" dirty="0"/>
          </a:p>
        </p:txBody>
      </p:sp>
      <p:sp>
        <p:nvSpPr>
          <p:cNvPr id="12" name="Text Placeholder 11"/>
          <p:cNvSpPr>
            <a:spLocks noGrp="1"/>
          </p:cNvSpPr>
          <p:nvPr>
            <p:ph type="body" sz="quarter" idx="11"/>
          </p:nvPr>
        </p:nvSpPr>
        <p:spPr>
          <a:xfrm>
            <a:off x="899592" y="1497211"/>
            <a:ext cx="7344816" cy="396044"/>
          </a:xfrm>
        </p:spPr>
        <p:txBody>
          <a:bodyPr/>
          <a:lstStyle/>
          <a:p>
            <a:r>
              <a:rPr lang="en-US" dirty="0"/>
              <a:t>CRICO Diagnostic Process of Care </a:t>
            </a:r>
          </a:p>
        </p:txBody>
      </p:sp>
      <p:sp>
        <p:nvSpPr>
          <p:cNvPr id="14" name="Text Placeholder 13"/>
          <p:cNvSpPr>
            <a:spLocks noGrp="1"/>
          </p:cNvSpPr>
          <p:nvPr>
            <p:ph type="body" sz="quarter" idx="12"/>
          </p:nvPr>
        </p:nvSpPr>
        <p:spPr>
          <a:xfrm>
            <a:off x="899045" y="6281926"/>
            <a:ext cx="7345363" cy="250825"/>
          </a:xfrm>
        </p:spPr>
        <p:txBody>
          <a:bodyPr/>
          <a:lstStyle/>
          <a:p>
            <a:r>
              <a:rPr lang="en-US" dirty="0" smtClean="0"/>
              <a:t>*A case will often have multiple factors identified.</a:t>
            </a:r>
          </a:p>
          <a:p>
            <a:r>
              <a:rPr lang="en-US" dirty="0"/>
              <a:t>CRICO N=175 MPL cases with claim made date 1/1/11–8/31/16 involving ambulatory care and alleging diagnostic </a:t>
            </a:r>
            <a:r>
              <a:rPr lang="en-US" dirty="0" smtClean="0"/>
              <a:t>failure.</a:t>
            </a:r>
          </a:p>
          <a:p>
            <a:r>
              <a:rPr lang="en-US" dirty="0" smtClean="0"/>
              <a:t>CBS (Comparative Benchmarking System) includes &gt;300,000 medical malpractice cases across the nation</a:t>
            </a:r>
          </a:p>
          <a:p>
            <a:r>
              <a:rPr lang="en-US" dirty="0" smtClean="0"/>
              <a:t>CBS N=2,919 </a:t>
            </a:r>
            <a:r>
              <a:rPr lang="en-US" dirty="0"/>
              <a:t>MPL cases with claim made date 1/1/11–8/31/16 involving ambulatory care and alleging diagnostic failure.</a:t>
            </a:r>
          </a:p>
        </p:txBody>
      </p:sp>
      <p:graphicFrame>
        <p:nvGraphicFramePr>
          <p:cNvPr id="6" name="Group 3"/>
          <p:cNvGraphicFramePr>
            <a:graphicFrameLocks/>
          </p:cNvGraphicFramePr>
          <p:nvPr>
            <p:extLst/>
          </p:nvPr>
        </p:nvGraphicFramePr>
        <p:xfrm>
          <a:off x="950633" y="1923861"/>
          <a:ext cx="4585915" cy="3819108"/>
        </p:xfrm>
        <a:graphic>
          <a:graphicData uri="http://schemas.openxmlformats.org/drawingml/2006/table">
            <a:tbl>
              <a:tblPr firstRow="1" bandRow="1">
                <a:tableStyleId>{0660B408-B3CF-4A94-85FC-2B1E0A45F4A2}</a:tableStyleId>
              </a:tblPr>
              <a:tblGrid>
                <a:gridCol w="3566160"/>
                <a:gridCol w="1019755"/>
              </a:tblGrid>
              <a:tr h="326901">
                <a:tc>
                  <a:txBody>
                    <a:bodyPr/>
                    <a:lstStyle/>
                    <a:p>
                      <a:pPr marL="0" marR="0" lvl="0" indent="0" algn="l" defTabSz="914400" rtl="0" eaLnBrk="0" fontAlgn="b"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step</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CRICO</a:t>
                      </a:r>
                      <a:br>
                        <a:rPr kumimoji="0" lang="en-US" sz="1100" u="none" strike="noStrike" cap="all" normalizeH="0" baseline="0" dirty="0" smtClean="0">
                          <a:ln>
                            <a:noFill/>
                          </a:ln>
                          <a:solidFill>
                            <a:srgbClr val="FFFFFF"/>
                          </a:solidFill>
                          <a:effectLst/>
                        </a:rPr>
                      </a:br>
                      <a:r>
                        <a:rPr kumimoji="0" lang="en-US" sz="1100" u="none" strike="noStrike" cap="all" normalizeH="0" baseline="0" dirty="0" smtClean="0">
                          <a:ln>
                            <a:noFill/>
                          </a:ln>
                          <a:solidFill>
                            <a:srgbClr val="FFFFFF"/>
                          </a:solidFill>
                          <a:effectLst/>
                        </a:rPr>
                        <a:t>% cases</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r>
              <a:tr h="282699">
                <a:tc>
                  <a:txBody>
                    <a:bodyPr/>
                    <a:lstStyle/>
                    <a:p>
                      <a:pPr algn="l" fontAlgn="b"/>
                      <a:r>
                        <a:rPr lang="en-US" sz="1200" u="none" strike="noStrike" dirty="0">
                          <a:effectLst/>
                        </a:rPr>
                        <a:t>1. </a:t>
                      </a:r>
                      <a:r>
                        <a:rPr lang="en-US" sz="1200" u="none" strike="noStrike" dirty="0" smtClean="0">
                          <a:effectLst/>
                        </a:rPr>
                        <a:t>Patient </a:t>
                      </a:r>
                      <a:r>
                        <a:rPr lang="en-US" sz="1200" u="none" strike="noStrike" dirty="0">
                          <a:effectLst/>
                        </a:rPr>
                        <a:t>notes problem and seeks care</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a:t>
                      </a:r>
                    </a:p>
                  </a:txBody>
                  <a:tcPr marL="9525" marR="9525" marT="9525" marB="0" anchor="ctr"/>
                </a:tc>
              </a:tr>
              <a:tr h="282699">
                <a:tc>
                  <a:txBody>
                    <a:bodyPr/>
                    <a:lstStyle/>
                    <a:p>
                      <a:pPr algn="l" fontAlgn="b"/>
                      <a:r>
                        <a:rPr lang="en-US" sz="1200" u="none" strike="noStrike" dirty="0">
                          <a:effectLst/>
                        </a:rPr>
                        <a:t>2. </a:t>
                      </a:r>
                      <a:r>
                        <a:rPr lang="en-US" sz="1200" u="none" strike="noStrike" dirty="0" smtClean="0">
                          <a:effectLst/>
                        </a:rPr>
                        <a:t>History/physical</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10%</a:t>
                      </a:r>
                    </a:p>
                  </a:txBody>
                  <a:tcPr marL="9525" marR="9525" marT="9525" marB="0" anchor="ctr"/>
                </a:tc>
              </a:tr>
              <a:tr h="282699">
                <a:tc>
                  <a:txBody>
                    <a:bodyPr/>
                    <a:lstStyle/>
                    <a:p>
                      <a:pPr algn="l" fontAlgn="b"/>
                      <a:r>
                        <a:rPr lang="en-US" sz="1200" u="none" strike="noStrike" dirty="0">
                          <a:effectLst/>
                        </a:rPr>
                        <a:t>3. Patient </a:t>
                      </a:r>
                      <a:r>
                        <a:rPr lang="en-US" sz="1200" u="none" strike="noStrike" dirty="0" smtClean="0">
                          <a:effectLst/>
                        </a:rPr>
                        <a:t>assessment/evaluation </a:t>
                      </a:r>
                      <a:r>
                        <a:rPr lang="en-US" sz="1200" u="none" strike="noStrike" dirty="0">
                          <a:effectLst/>
                        </a:rPr>
                        <a:t>of symptoms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35%</a:t>
                      </a:r>
                    </a:p>
                  </a:txBody>
                  <a:tcPr marL="9525" marR="9525" marT="9525" marB="0" anchor="ctr"/>
                </a:tc>
              </a:tr>
              <a:tr h="282699">
                <a:tc>
                  <a:txBody>
                    <a:bodyPr/>
                    <a:lstStyle/>
                    <a:p>
                      <a:pPr algn="l" fontAlgn="b"/>
                      <a:r>
                        <a:rPr lang="en-US" sz="1200" u="none" strike="noStrike" dirty="0">
                          <a:effectLst/>
                        </a:rPr>
                        <a:t>4. Diagnostic </a:t>
                      </a:r>
                      <a:r>
                        <a:rPr lang="en-US" sz="1200" u="none" strike="noStrike" dirty="0" smtClean="0">
                          <a:effectLst/>
                        </a:rPr>
                        <a:t>processing</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43%</a:t>
                      </a:r>
                    </a:p>
                  </a:txBody>
                  <a:tcPr marL="9525" marR="9525" marT="9525" marB="0" anchor="ctr"/>
                </a:tc>
              </a:tr>
              <a:tr h="282699">
                <a:tc>
                  <a:txBody>
                    <a:bodyPr/>
                    <a:lstStyle/>
                    <a:p>
                      <a:pPr algn="l" fontAlgn="b"/>
                      <a:r>
                        <a:rPr lang="en-US" sz="1200" u="none" strike="noStrike" dirty="0">
                          <a:effectLst/>
                        </a:rPr>
                        <a:t>5. Order of diagnostic/lab test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40%</a:t>
                      </a:r>
                    </a:p>
                  </a:txBody>
                  <a:tcPr marL="9525" marR="9525" marT="9525" marB="0" anchor="ctr"/>
                </a:tc>
              </a:tr>
              <a:tr h="282699">
                <a:tc>
                  <a:txBody>
                    <a:bodyPr/>
                    <a:lstStyle/>
                    <a:p>
                      <a:pPr algn="l" fontAlgn="b"/>
                      <a:r>
                        <a:rPr lang="en-US" sz="1200" u="none" strike="noStrike" dirty="0">
                          <a:effectLst/>
                        </a:rPr>
                        <a:t>6. Performance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5%</a:t>
                      </a:r>
                    </a:p>
                  </a:txBody>
                  <a:tcPr marL="9525" marR="9525" marT="9525" marB="0" anchor="ctr"/>
                </a:tc>
              </a:tr>
              <a:tr h="282699">
                <a:tc>
                  <a:txBody>
                    <a:bodyPr/>
                    <a:lstStyle/>
                    <a:p>
                      <a:pPr algn="l" fontAlgn="b"/>
                      <a:r>
                        <a:rPr lang="en-US" sz="1200" u="none" strike="noStrike" dirty="0">
                          <a:effectLst/>
                        </a:rPr>
                        <a:t>7. Interpretation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37%</a:t>
                      </a:r>
                    </a:p>
                  </a:txBody>
                  <a:tcPr marL="9525" marR="9525" marT="9525" marB="0" anchor="ctr"/>
                </a:tc>
              </a:tr>
              <a:tr h="282699">
                <a:tc>
                  <a:txBody>
                    <a:bodyPr/>
                    <a:lstStyle/>
                    <a:p>
                      <a:pPr algn="l" fontAlgn="b"/>
                      <a:r>
                        <a:rPr lang="en-US" sz="1200" u="none" strike="noStrike" dirty="0">
                          <a:effectLst/>
                        </a:rPr>
                        <a:t>8. </a:t>
                      </a:r>
                      <a:r>
                        <a:rPr lang="en-US" sz="1200" u="none" strike="noStrike" dirty="0" smtClean="0">
                          <a:effectLst/>
                        </a:rPr>
                        <a:t>Receipt/transmittal </a:t>
                      </a:r>
                      <a:r>
                        <a:rPr lang="en-US" sz="1200" u="none" strike="noStrike" dirty="0">
                          <a:effectLst/>
                        </a:rPr>
                        <a:t>of test results (to provider)</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a:t>
                      </a:r>
                    </a:p>
                  </a:txBody>
                  <a:tcPr marL="9525" marR="9525" marT="9525" marB="0" anchor="ctr"/>
                </a:tc>
              </a:tr>
              <a:tr h="282699">
                <a:tc>
                  <a:txBody>
                    <a:bodyPr/>
                    <a:lstStyle/>
                    <a:p>
                      <a:pPr algn="l" fontAlgn="b"/>
                      <a:r>
                        <a:rPr lang="en-US" sz="1200" u="none" strike="noStrike" dirty="0">
                          <a:effectLst/>
                        </a:rPr>
                        <a:t>9. Physician follow up with patient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ctr"/>
                </a:tc>
              </a:tr>
              <a:tr h="282699">
                <a:tc>
                  <a:txBody>
                    <a:bodyPr/>
                    <a:lstStyle/>
                    <a:p>
                      <a:pPr algn="l" fontAlgn="b"/>
                      <a:r>
                        <a:rPr lang="en-US" sz="1200" u="none" strike="noStrike" dirty="0">
                          <a:effectLst/>
                        </a:rPr>
                        <a:t>10. Referral management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13%</a:t>
                      </a:r>
                    </a:p>
                  </a:txBody>
                  <a:tcPr marL="9525" marR="9525" marT="9525" marB="0" anchor="ctr"/>
                </a:tc>
              </a:tr>
              <a:tr h="282699">
                <a:tc>
                  <a:txBody>
                    <a:bodyPr/>
                    <a:lstStyle/>
                    <a:p>
                      <a:pPr algn="l" fontAlgn="b"/>
                      <a:r>
                        <a:rPr lang="en-US" sz="1200" u="none" strike="noStrike" dirty="0">
                          <a:effectLst/>
                        </a:rPr>
                        <a:t>11. </a:t>
                      </a:r>
                      <a:r>
                        <a:rPr lang="en-US" sz="1200" u="none" strike="noStrike" dirty="0" smtClean="0">
                          <a:effectLst/>
                        </a:rPr>
                        <a:t>Provider-to-provider </a:t>
                      </a:r>
                      <a:r>
                        <a:rPr lang="en-US" sz="1200" u="none" strike="noStrike" dirty="0">
                          <a:effectLst/>
                        </a:rPr>
                        <a:t>communication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12%</a:t>
                      </a:r>
                    </a:p>
                  </a:txBody>
                  <a:tcPr marL="9525" marR="9525" marT="9525" marB="0" anchor="ctr"/>
                </a:tc>
              </a:tr>
              <a:tr h="282699">
                <a:tc>
                  <a:txBody>
                    <a:bodyPr/>
                    <a:lstStyle/>
                    <a:p>
                      <a:pPr algn="l" fontAlgn="b"/>
                      <a:r>
                        <a:rPr lang="en-US" sz="1200" u="none" strike="noStrike" dirty="0">
                          <a:effectLst/>
                        </a:rPr>
                        <a:t>12. Patient compliance with follow-up plan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14%</a:t>
                      </a:r>
                    </a:p>
                  </a:txBody>
                  <a:tcPr marL="9525" marR="9525" marT="9525" marB="0" anchor="ctr"/>
                </a:tc>
              </a:tr>
            </a:tbl>
          </a:graphicData>
        </a:graphic>
      </p:graphicFrame>
      <p:graphicFrame>
        <p:nvGraphicFramePr>
          <p:cNvPr id="8" name="Group 3"/>
          <p:cNvGraphicFramePr>
            <a:graphicFrameLocks/>
          </p:cNvGraphicFramePr>
          <p:nvPr>
            <p:extLst/>
          </p:nvPr>
        </p:nvGraphicFramePr>
        <p:xfrm>
          <a:off x="5583593" y="1916832"/>
          <a:ext cx="1019755" cy="3819108"/>
        </p:xfrm>
        <a:graphic>
          <a:graphicData uri="http://schemas.openxmlformats.org/drawingml/2006/table">
            <a:tbl>
              <a:tblPr firstRow="1" bandRow="1">
                <a:tableStyleId>{46F890A9-2807-4EBB-B81D-B2AA78EC7F39}</a:tableStyleId>
              </a:tblPr>
              <a:tblGrid>
                <a:gridCol w="1019755"/>
              </a:tblGrid>
              <a:tr h="326901">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kern="1200" cap="all" normalizeH="0" baseline="0" dirty="0" smtClean="0">
                          <a:ln>
                            <a:noFill/>
                          </a:ln>
                          <a:solidFill>
                            <a:srgbClr val="FFFFFF"/>
                          </a:solidFill>
                          <a:effectLst/>
                        </a:rPr>
                        <a:t>CBS</a:t>
                      </a:r>
                      <a:br>
                        <a:rPr kumimoji="0" lang="en-US" sz="1100" u="none" strike="noStrike" kern="1200" cap="all" normalizeH="0" baseline="0" dirty="0" smtClean="0">
                          <a:ln>
                            <a:noFill/>
                          </a:ln>
                          <a:solidFill>
                            <a:srgbClr val="FFFFFF"/>
                          </a:solidFill>
                          <a:effectLst/>
                        </a:rPr>
                      </a:br>
                      <a:r>
                        <a:rPr kumimoji="0" lang="en-US" sz="1100" u="none" strike="noStrike" kern="1200" cap="all" normalizeH="0" baseline="0" dirty="0" smtClean="0">
                          <a:ln>
                            <a:noFill/>
                          </a:ln>
                          <a:solidFill>
                            <a:srgbClr val="FFFFFF"/>
                          </a:solidFill>
                          <a:effectLst/>
                        </a:rPr>
                        <a:t>% Cases</a:t>
                      </a:r>
                      <a:endParaRPr kumimoji="0" lang="en-US" sz="1100" b="1" u="none" strike="noStrike" kern="1200" cap="all" normalizeH="0" baseline="0" dirty="0" smtClean="0">
                        <a:ln>
                          <a:noFill/>
                        </a:ln>
                        <a:solidFill>
                          <a:srgbClr val="FFFFFF"/>
                        </a:solidFill>
                        <a:effectLst/>
                        <a:latin typeface="+mn-lt"/>
                        <a:ea typeface="+mn-ea"/>
                        <a:cs typeface="+mn-cs"/>
                      </a:endParaRPr>
                    </a:p>
                  </a:txBody>
                  <a:tcPr anchor="ctr" horzOverflow="overflow"/>
                </a:tc>
              </a:tr>
              <a:tr h="282699">
                <a:tc>
                  <a:txBody>
                    <a:bodyPr/>
                    <a:lstStyle/>
                    <a:p>
                      <a:pPr algn="ctr" fontAlgn="b"/>
                      <a:r>
                        <a:rPr lang="en-US" sz="1200" b="0" i="0" u="none" strike="noStrike">
                          <a:solidFill>
                            <a:srgbClr val="000000"/>
                          </a:solidFill>
                          <a:effectLst/>
                          <a:latin typeface="+mn-lt"/>
                        </a:rPr>
                        <a:t>1%</a:t>
                      </a:r>
                    </a:p>
                  </a:txBody>
                  <a:tcPr marL="9525" marR="9525" marT="9525" marB="0" anchor="ctr"/>
                </a:tc>
              </a:tr>
              <a:tr h="282699">
                <a:tc>
                  <a:txBody>
                    <a:bodyPr/>
                    <a:lstStyle/>
                    <a:p>
                      <a:pPr algn="ctr" fontAlgn="b"/>
                      <a:r>
                        <a:rPr lang="en-US" sz="1200" b="0" i="0" u="none" strike="noStrike">
                          <a:solidFill>
                            <a:srgbClr val="000000"/>
                          </a:solidFill>
                          <a:effectLst/>
                          <a:latin typeface="+mn-lt"/>
                        </a:rPr>
                        <a:t>8%</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35%</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a:t>
                      </a:r>
                    </a:p>
                  </a:txBody>
                  <a:tcPr marL="9525" marR="9525" marT="9525" marB="0" anchor="ctr"/>
                </a:tc>
              </a:tr>
              <a:tr h="282699">
                <a:tc>
                  <a:txBody>
                    <a:bodyPr/>
                    <a:lstStyle/>
                    <a:p>
                      <a:pPr algn="ctr" fontAlgn="b"/>
                      <a:r>
                        <a:rPr lang="en-US" sz="1200" b="0" i="0" u="none" strike="noStrike">
                          <a:solidFill>
                            <a:srgbClr val="000000"/>
                          </a:solidFill>
                          <a:effectLst/>
                          <a:latin typeface="+mn-lt"/>
                        </a:rPr>
                        <a:t>23%</a:t>
                      </a:r>
                    </a:p>
                  </a:txBody>
                  <a:tcPr marL="9525" marR="9525" marT="9525" marB="0" anchor="ctr"/>
                </a:tc>
              </a:tr>
              <a:tr h="282699">
                <a:tc>
                  <a:txBody>
                    <a:bodyPr/>
                    <a:lstStyle/>
                    <a:p>
                      <a:pPr algn="ctr" fontAlgn="b"/>
                      <a:r>
                        <a:rPr lang="en-US" sz="1200" b="0" i="0" u="none" strike="noStrike">
                          <a:solidFill>
                            <a:srgbClr val="000000"/>
                          </a:solidFill>
                          <a:effectLst/>
                          <a:latin typeface="+mn-lt"/>
                        </a:rPr>
                        <a:t>5%</a:t>
                      </a:r>
                    </a:p>
                  </a:txBody>
                  <a:tcPr marL="9525" marR="9525" marT="9525" marB="0" anchor="ctr"/>
                </a:tc>
              </a:tr>
              <a:tr h="282699">
                <a:tc>
                  <a:txBody>
                    <a:bodyPr/>
                    <a:lstStyle/>
                    <a:p>
                      <a:pPr algn="ctr" fontAlgn="b"/>
                      <a:r>
                        <a:rPr lang="en-US" sz="1200" b="0" i="0" u="none" strike="noStrike">
                          <a:solidFill>
                            <a:srgbClr val="000000"/>
                          </a:solidFill>
                          <a:effectLst/>
                          <a:latin typeface="+mn-lt"/>
                        </a:rPr>
                        <a:t>18%</a:t>
                      </a:r>
                    </a:p>
                  </a:txBody>
                  <a:tcPr marL="9525" marR="9525" marT="9525" marB="0" anchor="ctr"/>
                </a:tc>
              </a:tr>
              <a:tr h="282699">
                <a:tc>
                  <a:txBody>
                    <a:bodyPr/>
                    <a:lstStyle/>
                    <a:p>
                      <a:pPr algn="ctr" fontAlgn="b"/>
                      <a:r>
                        <a:rPr lang="en-US" sz="1200" b="0" i="0" u="none" strike="noStrike">
                          <a:solidFill>
                            <a:srgbClr val="000000"/>
                          </a:solidFill>
                          <a:effectLst/>
                          <a:latin typeface="+mn-lt"/>
                        </a:rPr>
                        <a:t>21%</a:t>
                      </a:r>
                    </a:p>
                  </a:txBody>
                  <a:tcPr marL="9525" marR="9525" marT="9525" marB="0" anchor="ctr"/>
                </a:tc>
              </a:tr>
              <a:tr h="282699">
                <a:tc>
                  <a:txBody>
                    <a:bodyPr/>
                    <a:lstStyle/>
                    <a:p>
                      <a:pPr algn="ctr" fontAlgn="b"/>
                      <a:r>
                        <a:rPr lang="en-US" sz="1200" b="0" i="0" u="none" strike="noStrike">
                          <a:solidFill>
                            <a:srgbClr val="000000"/>
                          </a:solidFill>
                          <a:effectLst/>
                          <a:latin typeface="+mn-lt"/>
                        </a:rPr>
                        <a:t>12%</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17%</a:t>
                      </a:r>
                    </a:p>
                  </a:txBody>
                  <a:tcPr marL="9525" marR="9525" marT="9525" marB="0" anchor="ctr"/>
                </a:tc>
              </a:tr>
            </a:tbl>
          </a:graphicData>
        </a:graphic>
      </p:graphicFrame>
      <p:sp>
        <p:nvSpPr>
          <p:cNvPr id="9" name="Footer Placeholder 3"/>
          <p:cNvSpPr>
            <a:spLocks noGrp="1"/>
          </p:cNvSpPr>
          <p:nvPr>
            <p:ph type="ftr" sz="quarter" idx="3"/>
          </p:nvPr>
        </p:nvSpPr>
        <p:spPr>
          <a:xfrm>
            <a:off x="899045" y="661689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9254067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99592" y="863203"/>
            <a:ext cx="7344816" cy="634008"/>
          </a:xfrm>
        </p:spPr>
        <p:txBody>
          <a:bodyPr/>
          <a:lstStyle/>
          <a:p>
            <a:r>
              <a:rPr lang="en-US" dirty="0"/>
              <a:t>CRICO maps contributing factors to the way care is experienced by the </a:t>
            </a:r>
            <a:r>
              <a:rPr lang="en-US" dirty="0" smtClean="0"/>
              <a:t>patient.</a:t>
            </a:r>
            <a:endParaRPr lang="en-US" dirty="0"/>
          </a:p>
        </p:txBody>
      </p:sp>
      <p:sp>
        <p:nvSpPr>
          <p:cNvPr id="12" name="Text Placeholder 11"/>
          <p:cNvSpPr>
            <a:spLocks noGrp="1"/>
          </p:cNvSpPr>
          <p:nvPr>
            <p:ph type="body" sz="quarter" idx="11"/>
          </p:nvPr>
        </p:nvSpPr>
        <p:spPr>
          <a:xfrm>
            <a:off x="899592" y="1497211"/>
            <a:ext cx="7344816" cy="396044"/>
          </a:xfrm>
        </p:spPr>
        <p:txBody>
          <a:bodyPr/>
          <a:lstStyle/>
          <a:p>
            <a:r>
              <a:rPr lang="en-US" dirty="0"/>
              <a:t>CRICO Diagnostic Process of Care </a:t>
            </a:r>
          </a:p>
        </p:txBody>
      </p:sp>
      <p:sp>
        <p:nvSpPr>
          <p:cNvPr id="14" name="Text Placeholder 13"/>
          <p:cNvSpPr>
            <a:spLocks noGrp="1"/>
          </p:cNvSpPr>
          <p:nvPr>
            <p:ph type="body" sz="quarter" idx="12"/>
          </p:nvPr>
        </p:nvSpPr>
        <p:spPr>
          <a:xfrm>
            <a:off x="899045" y="6281926"/>
            <a:ext cx="7345363" cy="250825"/>
          </a:xfrm>
        </p:spPr>
        <p:txBody>
          <a:bodyPr/>
          <a:lstStyle/>
          <a:p>
            <a:r>
              <a:rPr lang="en-US" dirty="0" smtClean="0"/>
              <a:t>*A case will often have multiple factors identified.</a:t>
            </a:r>
          </a:p>
          <a:p>
            <a:r>
              <a:rPr lang="en-US" dirty="0"/>
              <a:t>CRICO N=175 MPL cases with claim made date 1/1/11–8/31/16 involving ambulatory care and alleging diagnostic </a:t>
            </a:r>
            <a:r>
              <a:rPr lang="en-US" dirty="0" smtClean="0"/>
              <a:t>failure.</a:t>
            </a:r>
          </a:p>
          <a:p>
            <a:r>
              <a:rPr lang="en-US" dirty="0" smtClean="0"/>
              <a:t>CBS (Comparative Benchmarking System) includes &gt;300,000 medical malpractice cases across the nation</a:t>
            </a:r>
          </a:p>
          <a:p>
            <a:r>
              <a:rPr lang="en-US" dirty="0" smtClean="0"/>
              <a:t>CBS N=2,919 </a:t>
            </a:r>
            <a:r>
              <a:rPr lang="en-US" dirty="0"/>
              <a:t>MPL cases with claim made date 1/1/11–8/31/16 involving ambulatory care and alleging diagnostic failure.</a:t>
            </a:r>
          </a:p>
        </p:txBody>
      </p:sp>
      <p:graphicFrame>
        <p:nvGraphicFramePr>
          <p:cNvPr id="6" name="Group 3"/>
          <p:cNvGraphicFramePr>
            <a:graphicFrameLocks/>
          </p:cNvGraphicFramePr>
          <p:nvPr>
            <p:extLst/>
          </p:nvPr>
        </p:nvGraphicFramePr>
        <p:xfrm>
          <a:off x="950633" y="1923861"/>
          <a:ext cx="4585915" cy="3819108"/>
        </p:xfrm>
        <a:graphic>
          <a:graphicData uri="http://schemas.openxmlformats.org/drawingml/2006/table">
            <a:tbl>
              <a:tblPr firstRow="1" bandRow="1">
                <a:tableStyleId>{0660B408-B3CF-4A94-85FC-2B1E0A45F4A2}</a:tableStyleId>
              </a:tblPr>
              <a:tblGrid>
                <a:gridCol w="3566160"/>
                <a:gridCol w="1019755"/>
              </a:tblGrid>
              <a:tr h="326901">
                <a:tc>
                  <a:txBody>
                    <a:bodyPr/>
                    <a:lstStyle/>
                    <a:p>
                      <a:pPr marL="0" marR="0" lvl="0" indent="0" algn="l" defTabSz="914400" rtl="0" eaLnBrk="0" fontAlgn="b"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step</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CRICO</a:t>
                      </a:r>
                      <a:br>
                        <a:rPr kumimoji="0" lang="en-US" sz="1100" u="none" strike="noStrike" cap="all" normalizeH="0" baseline="0" dirty="0" smtClean="0">
                          <a:ln>
                            <a:noFill/>
                          </a:ln>
                          <a:solidFill>
                            <a:srgbClr val="FFFFFF"/>
                          </a:solidFill>
                          <a:effectLst/>
                        </a:rPr>
                      </a:br>
                      <a:r>
                        <a:rPr kumimoji="0" lang="en-US" sz="1100" u="none" strike="noStrike" cap="all" normalizeH="0" baseline="0" dirty="0" smtClean="0">
                          <a:ln>
                            <a:noFill/>
                          </a:ln>
                          <a:solidFill>
                            <a:srgbClr val="FFFFFF"/>
                          </a:solidFill>
                          <a:effectLst/>
                        </a:rPr>
                        <a:t>% cases</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r>
              <a:tr h="282699">
                <a:tc>
                  <a:txBody>
                    <a:bodyPr/>
                    <a:lstStyle/>
                    <a:p>
                      <a:pPr algn="l" fontAlgn="b"/>
                      <a:r>
                        <a:rPr lang="en-US" sz="1200" u="none" strike="noStrike" dirty="0">
                          <a:effectLst/>
                        </a:rPr>
                        <a:t>1. </a:t>
                      </a:r>
                      <a:r>
                        <a:rPr lang="en-US" sz="1200" u="none" strike="noStrike" dirty="0" smtClean="0">
                          <a:effectLst/>
                        </a:rPr>
                        <a:t>Patient </a:t>
                      </a:r>
                      <a:r>
                        <a:rPr lang="en-US" sz="1200" u="none" strike="noStrike" dirty="0">
                          <a:effectLst/>
                        </a:rPr>
                        <a:t>notes problem and seeks care</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a:t>
                      </a:r>
                    </a:p>
                  </a:txBody>
                  <a:tcPr marL="9525" marR="9525" marT="9525" marB="0" anchor="ctr"/>
                </a:tc>
              </a:tr>
              <a:tr h="282699">
                <a:tc>
                  <a:txBody>
                    <a:bodyPr/>
                    <a:lstStyle/>
                    <a:p>
                      <a:pPr algn="l" fontAlgn="b"/>
                      <a:r>
                        <a:rPr lang="en-US" sz="1200" u="none" strike="noStrike" dirty="0">
                          <a:effectLst/>
                        </a:rPr>
                        <a:t>2. </a:t>
                      </a:r>
                      <a:r>
                        <a:rPr lang="en-US" sz="1200" u="none" strike="noStrike" dirty="0" smtClean="0">
                          <a:effectLst/>
                        </a:rPr>
                        <a:t>History/physical</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10%</a:t>
                      </a:r>
                    </a:p>
                  </a:txBody>
                  <a:tcPr marL="9525" marR="9525" marT="9525" marB="0" anchor="ctr"/>
                </a:tc>
              </a:tr>
              <a:tr h="282699">
                <a:tc>
                  <a:txBody>
                    <a:bodyPr/>
                    <a:lstStyle/>
                    <a:p>
                      <a:pPr algn="l" fontAlgn="b"/>
                      <a:r>
                        <a:rPr lang="en-US" sz="1200" u="none" strike="noStrike" dirty="0">
                          <a:effectLst/>
                        </a:rPr>
                        <a:t>3. Patient </a:t>
                      </a:r>
                      <a:r>
                        <a:rPr lang="en-US" sz="1200" u="none" strike="noStrike" dirty="0" smtClean="0">
                          <a:effectLst/>
                        </a:rPr>
                        <a:t>assessment/evaluation </a:t>
                      </a:r>
                      <a:r>
                        <a:rPr lang="en-US" sz="1200" u="none" strike="noStrike" dirty="0">
                          <a:effectLst/>
                        </a:rPr>
                        <a:t>of symptoms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35%</a:t>
                      </a:r>
                    </a:p>
                  </a:txBody>
                  <a:tcPr marL="9525" marR="9525" marT="9525" marB="0" anchor="ctr"/>
                </a:tc>
              </a:tr>
              <a:tr h="282699">
                <a:tc>
                  <a:txBody>
                    <a:bodyPr/>
                    <a:lstStyle/>
                    <a:p>
                      <a:pPr algn="l" fontAlgn="b"/>
                      <a:r>
                        <a:rPr lang="en-US" sz="1200" u="none" strike="noStrike" dirty="0">
                          <a:effectLst/>
                        </a:rPr>
                        <a:t>4. Diagnostic </a:t>
                      </a:r>
                      <a:r>
                        <a:rPr lang="en-US" sz="1200" u="none" strike="noStrike" dirty="0" smtClean="0">
                          <a:effectLst/>
                        </a:rPr>
                        <a:t>processing</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43%</a:t>
                      </a:r>
                    </a:p>
                  </a:txBody>
                  <a:tcPr marL="9525" marR="9525" marT="9525" marB="0" anchor="ctr"/>
                </a:tc>
              </a:tr>
              <a:tr h="282699">
                <a:tc>
                  <a:txBody>
                    <a:bodyPr/>
                    <a:lstStyle/>
                    <a:p>
                      <a:pPr algn="l" fontAlgn="b"/>
                      <a:r>
                        <a:rPr lang="en-US" sz="1200" u="none" strike="noStrike" dirty="0">
                          <a:effectLst/>
                        </a:rPr>
                        <a:t>5. Order of diagnostic/lab test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40%</a:t>
                      </a:r>
                    </a:p>
                  </a:txBody>
                  <a:tcPr marL="9525" marR="9525" marT="9525" marB="0" anchor="ctr"/>
                </a:tc>
              </a:tr>
              <a:tr h="282699">
                <a:tc>
                  <a:txBody>
                    <a:bodyPr/>
                    <a:lstStyle/>
                    <a:p>
                      <a:pPr algn="l" fontAlgn="b"/>
                      <a:r>
                        <a:rPr lang="en-US" sz="1200" u="none" strike="noStrike" dirty="0">
                          <a:effectLst/>
                        </a:rPr>
                        <a:t>6. Performance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5%</a:t>
                      </a:r>
                    </a:p>
                  </a:txBody>
                  <a:tcPr marL="9525" marR="9525" marT="9525" marB="0" anchor="ctr"/>
                </a:tc>
              </a:tr>
              <a:tr h="282699">
                <a:tc>
                  <a:txBody>
                    <a:bodyPr/>
                    <a:lstStyle/>
                    <a:p>
                      <a:pPr algn="l" fontAlgn="b"/>
                      <a:r>
                        <a:rPr lang="en-US" sz="1200" u="none" strike="noStrike" dirty="0">
                          <a:effectLst/>
                        </a:rPr>
                        <a:t>7. Interpretation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37%</a:t>
                      </a:r>
                    </a:p>
                  </a:txBody>
                  <a:tcPr marL="9525" marR="9525" marT="9525" marB="0" anchor="ctr"/>
                </a:tc>
              </a:tr>
              <a:tr h="282699">
                <a:tc>
                  <a:txBody>
                    <a:bodyPr/>
                    <a:lstStyle/>
                    <a:p>
                      <a:pPr algn="l" fontAlgn="b"/>
                      <a:r>
                        <a:rPr lang="en-US" sz="1200" u="none" strike="noStrike" dirty="0">
                          <a:effectLst/>
                        </a:rPr>
                        <a:t>8. </a:t>
                      </a:r>
                      <a:r>
                        <a:rPr lang="en-US" sz="1200" u="none" strike="noStrike" dirty="0" smtClean="0">
                          <a:effectLst/>
                        </a:rPr>
                        <a:t>Receipt/transmittal </a:t>
                      </a:r>
                      <a:r>
                        <a:rPr lang="en-US" sz="1200" u="none" strike="noStrike" dirty="0">
                          <a:effectLst/>
                        </a:rPr>
                        <a:t>of test results (to provider)</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a:t>
                      </a:r>
                    </a:p>
                  </a:txBody>
                  <a:tcPr marL="9525" marR="9525" marT="9525" marB="0" anchor="ctr"/>
                </a:tc>
              </a:tr>
              <a:tr h="282699">
                <a:tc>
                  <a:txBody>
                    <a:bodyPr/>
                    <a:lstStyle/>
                    <a:p>
                      <a:pPr algn="l" fontAlgn="b"/>
                      <a:r>
                        <a:rPr lang="en-US" sz="1200" u="none" strike="noStrike" dirty="0">
                          <a:effectLst/>
                        </a:rPr>
                        <a:t>9. Physician follow up with patient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ctr"/>
                </a:tc>
              </a:tr>
              <a:tr h="282699">
                <a:tc>
                  <a:txBody>
                    <a:bodyPr/>
                    <a:lstStyle/>
                    <a:p>
                      <a:pPr algn="l" fontAlgn="b"/>
                      <a:r>
                        <a:rPr lang="en-US" sz="1200" u="none" strike="noStrike" dirty="0">
                          <a:effectLst/>
                        </a:rPr>
                        <a:t>10. Referral management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13%</a:t>
                      </a:r>
                    </a:p>
                  </a:txBody>
                  <a:tcPr marL="9525" marR="9525" marT="9525" marB="0" anchor="ctr"/>
                </a:tc>
              </a:tr>
              <a:tr h="282699">
                <a:tc>
                  <a:txBody>
                    <a:bodyPr/>
                    <a:lstStyle/>
                    <a:p>
                      <a:pPr algn="l" fontAlgn="b"/>
                      <a:r>
                        <a:rPr lang="en-US" sz="1200" u="none" strike="noStrike" dirty="0">
                          <a:effectLst/>
                        </a:rPr>
                        <a:t>11. </a:t>
                      </a:r>
                      <a:r>
                        <a:rPr lang="en-US" sz="1200" u="none" strike="noStrike" dirty="0" smtClean="0">
                          <a:effectLst/>
                        </a:rPr>
                        <a:t>Provider-to-provider </a:t>
                      </a:r>
                      <a:r>
                        <a:rPr lang="en-US" sz="1200" u="none" strike="noStrike" dirty="0">
                          <a:effectLst/>
                        </a:rPr>
                        <a:t>communication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12%</a:t>
                      </a:r>
                    </a:p>
                  </a:txBody>
                  <a:tcPr marL="9525" marR="9525" marT="9525" marB="0" anchor="ctr"/>
                </a:tc>
              </a:tr>
              <a:tr h="282699">
                <a:tc>
                  <a:txBody>
                    <a:bodyPr/>
                    <a:lstStyle/>
                    <a:p>
                      <a:pPr algn="l" fontAlgn="b"/>
                      <a:r>
                        <a:rPr lang="en-US" sz="1200" u="none" strike="noStrike" dirty="0">
                          <a:effectLst/>
                        </a:rPr>
                        <a:t>12. Patient compliance with follow-up plan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14%</a:t>
                      </a:r>
                    </a:p>
                  </a:txBody>
                  <a:tcPr marL="9525" marR="9525" marT="9525" marB="0" anchor="ctr"/>
                </a:tc>
              </a:tr>
            </a:tbl>
          </a:graphicData>
        </a:graphic>
      </p:graphicFrame>
      <p:graphicFrame>
        <p:nvGraphicFramePr>
          <p:cNvPr id="8" name="Group 3"/>
          <p:cNvGraphicFramePr>
            <a:graphicFrameLocks/>
          </p:cNvGraphicFramePr>
          <p:nvPr>
            <p:extLst/>
          </p:nvPr>
        </p:nvGraphicFramePr>
        <p:xfrm>
          <a:off x="5583593" y="1916832"/>
          <a:ext cx="1019755" cy="3819108"/>
        </p:xfrm>
        <a:graphic>
          <a:graphicData uri="http://schemas.openxmlformats.org/drawingml/2006/table">
            <a:tbl>
              <a:tblPr firstRow="1" bandRow="1">
                <a:tableStyleId>{46F890A9-2807-4EBB-B81D-B2AA78EC7F39}</a:tableStyleId>
              </a:tblPr>
              <a:tblGrid>
                <a:gridCol w="1019755"/>
              </a:tblGrid>
              <a:tr h="326901">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kern="1200" cap="all" normalizeH="0" baseline="0" dirty="0" smtClean="0">
                          <a:ln>
                            <a:noFill/>
                          </a:ln>
                          <a:solidFill>
                            <a:srgbClr val="FFFFFF"/>
                          </a:solidFill>
                          <a:effectLst/>
                        </a:rPr>
                        <a:t>CBS</a:t>
                      </a:r>
                      <a:br>
                        <a:rPr kumimoji="0" lang="en-US" sz="1100" u="none" strike="noStrike" kern="1200" cap="all" normalizeH="0" baseline="0" dirty="0" smtClean="0">
                          <a:ln>
                            <a:noFill/>
                          </a:ln>
                          <a:solidFill>
                            <a:srgbClr val="FFFFFF"/>
                          </a:solidFill>
                          <a:effectLst/>
                        </a:rPr>
                      </a:br>
                      <a:r>
                        <a:rPr kumimoji="0" lang="en-US" sz="1100" u="none" strike="noStrike" kern="1200" cap="all" normalizeH="0" baseline="0" dirty="0" smtClean="0">
                          <a:ln>
                            <a:noFill/>
                          </a:ln>
                          <a:solidFill>
                            <a:srgbClr val="FFFFFF"/>
                          </a:solidFill>
                          <a:effectLst/>
                        </a:rPr>
                        <a:t>% Cases</a:t>
                      </a:r>
                      <a:endParaRPr kumimoji="0" lang="en-US" sz="1100" b="1" u="none" strike="noStrike" kern="1200" cap="all" normalizeH="0" baseline="0" dirty="0" smtClean="0">
                        <a:ln>
                          <a:noFill/>
                        </a:ln>
                        <a:solidFill>
                          <a:srgbClr val="FFFFFF"/>
                        </a:solidFill>
                        <a:effectLst/>
                        <a:latin typeface="+mn-lt"/>
                        <a:ea typeface="+mn-ea"/>
                        <a:cs typeface="+mn-cs"/>
                      </a:endParaRPr>
                    </a:p>
                  </a:txBody>
                  <a:tcPr anchor="ctr" horzOverflow="overflow"/>
                </a:tc>
              </a:tr>
              <a:tr h="282699">
                <a:tc>
                  <a:txBody>
                    <a:bodyPr/>
                    <a:lstStyle/>
                    <a:p>
                      <a:pPr algn="ctr" fontAlgn="b"/>
                      <a:r>
                        <a:rPr lang="en-US" sz="1200" b="0" i="0" u="none" strike="noStrike">
                          <a:solidFill>
                            <a:srgbClr val="000000"/>
                          </a:solidFill>
                          <a:effectLst/>
                          <a:latin typeface="+mn-lt"/>
                        </a:rPr>
                        <a:t>1%</a:t>
                      </a:r>
                    </a:p>
                  </a:txBody>
                  <a:tcPr marL="9525" marR="9525" marT="9525" marB="0" anchor="ctr"/>
                </a:tc>
              </a:tr>
              <a:tr h="282699">
                <a:tc>
                  <a:txBody>
                    <a:bodyPr/>
                    <a:lstStyle/>
                    <a:p>
                      <a:pPr algn="ctr" fontAlgn="b"/>
                      <a:r>
                        <a:rPr lang="en-US" sz="1200" b="0" i="0" u="none" strike="noStrike">
                          <a:solidFill>
                            <a:srgbClr val="000000"/>
                          </a:solidFill>
                          <a:effectLst/>
                          <a:latin typeface="+mn-lt"/>
                        </a:rPr>
                        <a:t>8%</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35%</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a:t>
                      </a:r>
                    </a:p>
                  </a:txBody>
                  <a:tcPr marL="9525" marR="9525" marT="9525" marB="0" anchor="ctr"/>
                </a:tc>
              </a:tr>
              <a:tr h="282699">
                <a:tc>
                  <a:txBody>
                    <a:bodyPr/>
                    <a:lstStyle/>
                    <a:p>
                      <a:pPr algn="ctr" fontAlgn="b"/>
                      <a:r>
                        <a:rPr lang="en-US" sz="1200" b="0" i="0" u="none" strike="noStrike">
                          <a:solidFill>
                            <a:srgbClr val="000000"/>
                          </a:solidFill>
                          <a:effectLst/>
                          <a:latin typeface="+mn-lt"/>
                        </a:rPr>
                        <a:t>23%</a:t>
                      </a:r>
                    </a:p>
                  </a:txBody>
                  <a:tcPr marL="9525" marR="9525" marT="9525" marB="0" anchor="ctr"/>
                </a:tc>
              </a:tr>
              <a:tr h="282699">
                <a:tc>
                  <a:txBody>
                    <a:bodyPr/>
                    <a:lstStyle/>
                    <a:p>
                      <a:pPr algn="ctr" fontAlgn="b"/>
                      <a:r>
                        <a:rPr lang="en-US" sz="1200" b="0" i="0" u="none" strike="noStrike">
                          <a:solidFill>
                            <a:srgbClr val="000000"/>
                          </a:solidFill>
                          <a:effectLst/>
                          <a:latin typeface="+mn-lt"/>
                        </a:rPr>
                        <a:t>5%</a:t>
                      </a:r>
                    </a:p>
                  </a:txBody>
                  <a:tcPr marL="9525" marR="9525" marT="9525" marB="0" anchor="ctr"/>
                </a:tc>
              </a:tr>
              <a:tr h="282699">
                <a:tc>
                  <a:txBody>
                    <a:bodyPr/>
                    <a:lstStyle/>
                    <a:p>
                      <a:pPr algn="ctr" fontAlgn="b"/>
                      <a:r>
                        <a:rPr lang="en-US" sz="1200" b="0" i="0" u="none" strike="noStrike">
                          <a:solidFill>
                            <a:srgbClr val="000000"/>
                          </a:solidFill>
                          <a:effectLst/>
                          <a:latin typeface="+mn-lt"/>
                        </a:rPr>
                        <a:t>18%</a:t>
                      </a:r>
                    </a:p>
                  </a:txBody>
                  <a:tcPr marL="9525" marR="9525" marT="9525" marB="0" anchor="ctr"/>
                </a:tc>
              </a:tr>
              <a:tr h="282699">
                <a:tc>
                  <a:txBody>
                    <a:bodyPr/>
                    <a:lstStyle/>
                    <a:p>
                      <a:pPr algn="ctr" fontAlgn="b"/>
                      <a:r>
                        <a:rPr lang="en-US" sz="1200" b="0" i="0" u="none" strike="noStrike">
                          <a:solidFill>
                            <a:srgbClr val="000000"/>
                          </a:solidFill>
                          <a:effectLst/>
                          <a:latin typeface="+mn-lt"/>
                        </a:rPr>
                        <a:t>21%</a:t>
                      </a:r>
                    </a:p>
                  </a:txBody>
                  <a:tcPr marL="9525" marR="9525" marT="9525" marB="0" anchor="ctr"/>
                </a:tc>
              </a:tr>
              <a:tr h="282699">
                <a:tc>
                  <a:txBody>
                    <a:bodyPr/>
                    <a:lstStyle/>
                    <a:p>
                      <a:pPr algn="ctr" fontAlgn="b"/>
                      <a:r>
                        <a:rPr lang="en-US" sz="1200" b="0" i="0" u="none" strike="noStrike">
                          <a:solidFill>
                            <a:srgbClr val="000000"/>
                          </a:solidFill>
                          <a:effectLst/>
                          <a:latin typeface="+mn-lt"/>
                        </a:rPr>
                        <a:t>12%</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17%</a:t>
                      </a:r>
                    </a:p>
                  </a:txBody>
                  <a:tcPr marL="9525" marR="9525" marT="9525" marB="0" anchor="ctr"/>
                </a:tc>
              </a:tr>
            </a:tbl>
          </a:graphicData>
        </a:graphic>
      </p:graphicFrame>
      <p:sp>
        <p:nvSpPr>
          <p:cNvPr id="9" name="Footer Placeholder 3"/>
          <p:cNvSpPr>
            <a:spLocks noGrp="1"/>
          </p:cNvSpPr>
          <p:nvPr>
            <p:ph type="ftr" sz="quarter" idx="3"/>
          </p:nvPr>
        </p:nvSpPr>
        <p:spPr>
          <a:xfrm>
            <a:off x="899045" y="661689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945409003"/>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38125" y="266700"/>
            <a:ext cx="8610600" cy="6346057"/>
          </a:xfrm>
          <a:prstGeom prst="rect">
            <a:avLst/>
          </a:prstGeom>
          <a:solidFill>
            <a:srgbClr val="766A6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8" name="Text Placeholder 7"/>
          <p:cNvSpPr>
            <a:spLocks noGrp="1"/>
          </p:cNvSpPr>
          <p:nvPr>
            <p:ph type="body" sz="quarter" idx="12"/>
          </p:nvPr>
        </p:nvSpPr>
        <p:spPr>
          <a:xfrm>
            <a:off x="899318" y="6259438"/>
            <a:ext cx="7345363" cy="250825"/>
          </a:xfrm>
        </p:spPr>
        <p:txBody>
          <a:bodyPr/>
          <a:lstStyle/>
          <a:p>
            <a:r>
              <a:rPr lang="en-US" dirty="0">
                <a:solidFill>
                  <a:srgbClr val="FFFFFF"/>
                </a:solidFill>
              </a:rPr>
              <a:t>CRICO </a:t>
            </a:r>
            <a:r>
              <a:rPr lang="en-US" dirty="0" smtClean="0">
                <a:solidFill>
                  <a:srgbClr val="FFFFFF"/>
                </a:solidFill>
              </a:rPr>
              <a:t>N=175 </a:t>
            </a:r>
            <a:r>
              <a:rPr lang="en-US" dirty="0">
                <a:solidFill>
                  <a:srgbClr val="FFFFFF"/>
                </a:solidFill>
              </a:rPr>
              <a:t>MPL cases asserted </a:t>
            </a:r>
            <a:r>
              <a:rPr lang="en-US" dirty="0" smtClean="0">
                <a:solidFill>
                  <a:srgbClr val="FFFFFF"/>
                </a:solidFill>
              </a:rPr>
              <a:t>1/1/11–8/31/16 </a:t>
            </a:r>
            <a:r>
              <a:rPr lang="en-US" dirty="0">
                <a:solidFill>
                  <a:srgbClr val="FFFFFF"/>
                </a:solidFill>
              </a:rPr>
              <a:t>involving ambulatory care and alleging diagnostic failure</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a:xfrm>
            <a:off x="899592" y="1484199"/>
            <a:ext cx="7358063" cy="822960"/>
          </a:xfrm>
        </p:spPr>
        <p:txBody>
          <a:bodyPr/>
          <a:lstStyle/>
          <a:p>
            <a:r>
              <a:rPr lang="en-US" dirty="0" smtClean="0">
                <a:solidFill>
                  <a:srgbClr val="FFFFFF"/>
                </a:solidFill>
              </a:rPr>
              <a:t>Malpractice case study focus: </a:t>
            </a:r>
            <a:br>
              <a:rPr lang="en-US" dirty="0" smtClean="0">
                <a:solidFill>
                  <a:srgbClr val="FFFFFF"/>
                </a:solidFill>
              </a:rPr>
            </a:br>
            <a:r>
              <a:rPr lang="en-US" dirty="0" smtClean="0">
                <a:solidFill>
                  <a:srgbClr val="FFFFFF"/>
                </a:solidFill>
              </a:rPr>
              <a:t>Patient Assessment </a:t>
            </a:r>
            <a:endParaRPr lang="en-US" dirty="0">
              <a:solidFill>
                <a:srgbClr val="FFFFFF"/>
              </a:solidFill>
            </a:endParaRPr>
          </a:p>
        </p:txBody>
      </p:sp>
      <p:sp>
        <p:nvSpPr>
          <p:cNvPr id="3" name="Footer Placeholder 2"/>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3" name="Rectangle 12"/>
          <p:cNvSpPr/>
          <p:nvPr/>
        </p:nvSpPr>
        <p:spPr>
          <a:xfrm>
            <a:off x="701040" y="2552403"/>
            <a:ext cx="1752600" cy="1384995"/>
          </a:xfrm>
          <a:prstGeom prst="rect">
            <a:avLst/>
          </a:prstGeom>
        </p:spPr>
        <p:txBody>
          <a:bodyPr wrap="square">
            <a:spAutoFit/>
          </a:bodyPr>
          <a:lstStyle/>
          <a:p>
            <a:pPr algn="ctr"/>
            <a:r>
              <a:rPr lang="en-US" sz="6600" dirty="0" smtClean="0">
                <a:solidFill>
                  <a:schemeClr val="accent3"/>
                </a:solidFill>
                <a:latin typeface="+mj-lt"/>
              </a:rPr>
              <a:t>35</a:t>
            </a:r>
            <a:r>
              <a:rPr lang="en-US" sz="3600" dirty="0" smtClean="0">
                <a:solidFill>
                  <a:schemeClr val="accent3"/>
                </a:solidFill>
                <a:latin typeface="+mj-lt"/>
              </a:rPr>
              <a:t>%</a:t>
            </a:r>
            <a:r>
              <a:rPr lang="en-US" sz="6600" dirty="0" smtClean="0">
                <a:solidFill>
                  <a:schemeClr val="accent3"/>
                </a:solidFill>
              </a:rPr>
              <a:t> </a:t>
            </a:r>
            <a:r>
              <a:rPr lang="en-US" dirty="0">
                <a:solidFill>
                  <a:schemeClr val="accent3"/>
                </a:solidFill>
              </a:rPr>
              <a:t/>
            </a:r>
            <a:br>
              <a:rPr lang="en-US" dirty="0">
                <a:solidFill>
                  <a:schemeClr val="accent3"/>
                </a:solidFill>
              </a:rPr>
            </a:br>
            <a:r>
              <a:rPr lang="en-US" dirty="0">
                <a:solidFill>
                  <a:srgbClr val="FFFFFF"/>
                </a:solidFill>
              </a:rPr>
              <a:t>of cases </a:t>
            </a:r>
            <a:endParaRPr lang="en-US" sz="1600" dirty="0">
              <a:solidFill>
                <a:srgbClr val="FFFFFF"/>
              </a:solidFill>
            </a:endParaRPr>
          </a:p>
        </p:txBody>
      </p:sp>
      <p:sp>
        <p:nvSpPr>
          <p:cNvPr id="15" name="Rectangle 14"/>
          <p:cNvSpPr/>
          <p:nvPr/>
        </p:nvSpPr>
        <p:spPr>
          <a:xfrm>
            <a:off x="2598420" y="2839563"/>
            <a:ext cx="4572000" cy="1200329"/>
          </a:xfrm>
          <a:prstGeom prst="rect">
            <a:avLst/>
          </a:prstGeom>
        </p:spPr>
        <p:txBody>
          <a:bodyPr>
            <a:spAutoFit/>
          </a:bodyPr>
          <a:lstStyle/>
          <a:p>
            <a:r>
              <a:rPr lang="en-US" dirty="0">
                <a:solidFill>
                  <a:srgbClr val="FFFFFF"/>
                </a:solidFill>
              </a:rPr>
              <a:t>had an error in </a:t>
            </a:r>
            <a:r>
              <a:rPr lang="en-US" dirty="0">
                <a:solidFill>
                  <a:schemeClr val="accent3"/>
                </a:solidFill>
              </a:rPr>
              <a:t>patient assessment </a:t>
            </a:r>
            <a:r>
              <a:rPr lang="en-US" dirty="0">
                <a:solidFill>
                  <a:srgbClr val="FFFFFF"/>
                </a:solidFill>
              </a:rPr>
              <a:t>identified as a contributing factor, i.e., the patient’s complaints or symptoms </a:t>
            </a:r>
            <a:r>
              <a:rPr lang="en-US" dirty="0" smtClean="0">
                <a:solidFill>
                  <a:srgbClr val="FFFFFF"/>
                </a:solidFill>
              </a:rPr>
              <a:t>were </a:t>
            </a:r>
            <a:r>
              <a:rPr lang="en-US" dirty="0">
                <a:solidFill>
                  <a:srgbClr val="FFFFFF"/>
                </a:solidFill>
              </a:rPr>
              <a:t>not thoroughly addressed</a:t>
            </a:r>
          </a:p>
        </p:txBody>
      </p:sp>
    </p:spTree>
    <p:extLst>
      <p:ext uri="{BB962C8B-B14F-4D97-AF65-F5344CB8AC3E}">
        <p14:creationId xmlns:p14="http://schemas.microsoft.com/office/powerpoint/2010/main" val="64079121"/>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11" name="Content Placeholder 10"/>
          <p:cNvSpPr>
            <a:spLocks noGrp="1"/>
          </p:cNvSpPr>
          <p:nvPr>
            <p:ph idx="1"/>
          </p:nvPr>
        </p:nvSpPr>
        <p:spPr/>
        <p:txBody>
          <a:bodyPr/>
          <a:lstStyle/>
          <a:p>
            <a:r>
              <a:rPr lang="en-US" dirty="0" smtClean="0"/>
              <a:t>Patient</a:t>
            </a:r>
          </a:p>
          <a:p>
            <a:pPr marL="0" lvl="1" indent="0">
              <a:buNone/>
            </a:pPr>
            <a:r>
              <a:rPr lang="en-US" dirty="0" smtClean="0"/>
              <a:t>Willy, 9-year-old male</a:t>
            </a:r>
          </a:p>
          <a:p>
            <a:r>
              <a:rPr lang="en-US" dirty="0" smtClean="0"/>
              <a:t>Saturday, 8:00 p.m.</a:t>
            </a:r>
          </a:p>
          <a:p>
            <a:pPr marL="0" lvl="1" indent="0">
              <a:buNone/>
            </a:pPr>
            <a:r>
              <a:rPr lang="en-US" dirty="0" smtClean="0"/>
              <a:t>Father calls </a:t>
            </a:r>
            <a:r>
              <a:rPr lang="en-US" dirty="0"/>
              <a:t>his son’s pediatrician’s office and </a:t>
            </a:r>
            <a:r>
              <a:rPr lang="en-US" dirty="0" smtClean="0"/>
              <a:t>tells </a:t>
            </a:r>
            <a:r>
              <a:rPr lang="en-US" dirty="0"/>
              <a:t>the nurse practitioner (NP) that his 9-year-old </a:t>
            </a:r>
            <a:r>
              <a:rPr lang="en-US" dirty="0" smtClean="0"/>
              <a:t>has </a:t>
            </a:r>
            <a:r>
              <a:rPr lang="en-US" dirty="0"/>
              <a:t>not felt well for three days: </a:t>
            </a:r>
            <a:r>
              <a:rPr lang="en-US" dirty="0" smtClean="0"/>
              <a:t>nausea</a:t>
            </a:r>
            <a:r>
              <a:rPr lang="en-US" dirty="0"/>
              <a:t>, vomiting, </a:t>
            </a:r>
            <a:r>
              <a:rPr lang="en-US" dirty="0" smtClean="0"/>
              <a:t>decreased </a:t>
            </a:r>
            <a:r>
              <a:rPr lang="en-US" dirty="0"/>
              <a:t>oral intake, weakness, and lethargy (sleeping 24 hours straight</a:t>
            </a:r>
            <a:r>
              <a:rPr lang="en-US" dirty="0" smtClean="0"/>
              <a:t>).</a:t>
            </a:r>
          </a:p>
        </p:txBody>
      </p:sp>
      <p:sp>
        <p:nvSpPr>
          <p:cNvPr id="10" name="Title 9"/>
          <p:cNvSpPr>
            <a:spLocks noGrp="1"/>
          </p:cNvSpPr>
          <p:nvPr>
            <p:ph type="title"/>
          </p:nvPr>
        </p:nvSpPr>
        <p:spPr/>
        <p:txBody>
          <a:bodyPr/>
          <a:lstStyle/>
          <a:p>
            <a:r>
              <a:rPr lang="en-US" dirty="0" smtClean="0"/>
              <a:t>Case Study</a:t>
            </a:r>
            <a:endParaRPr lang="en-US" dirty="0"/>
          </a:p>
        </p:txBody>
      </p:sp>
      <p:sp>
        <p:nvSpPr>
          <p:cNvPr id="12" name="Text Placeholder 11"/>
          <p:cNvSpPr>
            <a:spLocks noGrp="1"/>
          </p:cNvSpPr>
          <p:nvPr>
            <p:ph type="body" sz="quarter" idx="11"/>
          </p:nvPr>
        </p:nvSpPr>
        <p:spPr/>
        <p:txBody>
          <a:bodyPr/>
          <a:lstStyle/>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9"/>
            <a:ext cx="2894822" cy="1931880"/>
          </a:xfrm>
          <a:prstGeom prst="rect">
            <a:avLst/>
          </a:prstGeom>
        </p:spPr>
      </p:pic>
    </p:spTree>
    <p:extLst>
      <p:ext uri="{BB962C8B-B14F-4D97-AF65-F5344CB8AC3E}">
        <p14:creationId xmlns:p14="http://schemas.microsoft.com/office/powerpoint/2010/main" val="3371391911"/>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a:t>Saturday, 8:00 p.m.</a:t>
            </a:r>
          </a:p>
          <a:p>
            <a:pPr lvl="1">
              <a:spcAft>
                <a:spcPts val="900"/>
              </a:spcAft>
            </a:pPr>
            <a:r>
              <a:rPr lang="en-US" dirty="0"/>
              <a:t>Suspecting the flu, </a:t>
            </a:r>
            <a:r>
              <a:rPr lang="en-US" dirty="0" smtClean="0"/>
              <a:t>the </a:t>
            </a:r>
            <a:r>
              <a:rPr lang="en-US" dirty="0"/>
              <a:t>NP </a:t>
            </a:r>
            <a:r>
              <a:rPr lang="en-US" dirty="0" smtClean="0"/>
              <a:t>asks </a:t>
            </a:r>
            <a:r>
              <a:rPr lang="en-US" dirty="0"/>
              <a:t>if the boy </a:t>
            </a:r>
            <a:r>
              <a:rPr lang="en-US" dirty="0" smtClean="0"/>
              <a:t>is </a:t>
            </a:r>
            <a:r>
              <a:rPr lang="en-US" dirty="0"/>
              <a:t>alert (yes), </a:t>
            </a:r>
            <a:r>
              <a:rPr lang="en-US" dirty="0" smtClean="0"/>
              <a:t>has </a:t>
            </a:r>
            <a:r>
              <a:rPr lang="en-US" dirty="0"/>
              <a:t>passed </a:t>
            </a:r>
            <a:r>
              <a:rPr lang="en-US" dirty="0" smtClean="0"/>
              <a:t>urine </a:t>
            </a:r>
            <a:r>
              <a:rPr lang="en-US" dirty="0"/>
              <a:t>(yes), or </a:t>
            </a:r>
            <a:r>
              <a:rPr lang="en-US" dirty="0" smtClean="0"/>
              <a:t>has </a:t>
            </a:r>
            <a:r>
              <a:rPr lang="en-US" dirty="0"/>
              <a:t>a fever or rash (no). </a:t>
            </a:r>
            <a:endParaRPr lang="en-US" dirty="0" smtClean="0"/>
          </a:p>
          <a:p>
            <a:pPr lvl="1">
              <a:spcAft>
                <a:spcPts val="900"/>
              </a:spcAft>
            </a:pPr>
            <a:r>
              <a:rPr lang="en-US" dirty="0" smtClean="0"/>
              <a:t>When asked if his </a:t>
            </a:r>
            <a:r>
              <a:rPr lang="en-US" dirty="0"/>
              <a:t>son </a:t>
            </a:r>
            <a:r>
              <a:rPr lang="en-US" dirty="0" smtClean="0"/>
              <a:t>should </a:t>
            </a:r>
            <a:r>
              <a:rPr lang="en-US" dirty="0"/>
              <a:t>be seen right away, the father </a:t>
            </a:r>
            <a:r>
              <a:rPr lang="en-US" dirty="0" smtClean="0"/>
              <a:t>says he doesn’t </a:t>
            </a:r>
            <a:r>
              <a:rPr lang="en-US" dirty="0"/>
              <a:t>think </a:t>
            </a:r>
            <a:r>
              <a:rPr lang="en-US" dirty="0" smtClean="0"/>
              <a:t>so, </a:t>
            </a:r>
            <a:r>
              <a:rPr lang="en-US" dirty="0"/>
              <a:t>but </a:t>
            </a:r>
            <a:r>
              <a:rPr lang="en-US" dirty="0" smtClean="0"/>
              <a:t>is </a:t>
            </a:r>
            <a:r>
              <a:rPr lang="en-US" dirty="0"/>
              <a:t>concerned that </a:t>
            </a:r>
            <a:r>
              <a:rPr lang="en-US" dirty="0" smtClean="0"/>
              <a:t>the boy hasn’t eaten.</a:t>
            </a:r>
          </a:p>
          <a:p>
            <a:pPr lvl="1"/>
            <a:r>
              <a:rPr lang="en-US" dirty="0" smtClean="0"/>
              <a:t>The </a:t>
            </a:r>
            <a:r>
              <a:rPr lang="en-US" dirty="0"/>
              <a:t>NP </a:t>
            </a:r>
            <a:r>
              <a:rPr lang="en-US" dirty="0" smtClean="0"/>
              <a:t>advises </a:t>
            </a:r>
            <a:r>
              <a:rPr lang="en-US" dirty="0"/>
              <a:t>pushing ginger ale and making sure he </a:t>
            </a:r>
            <a:r>
              <a:rPr lang="en-US" dirty="0" smtClean="0"/>
              <a:t>is </a:t>
            </a:r>
            <a:r>
              <a:rPr lang="en-US" dirty="0"/>
              <a:t>urinating.</a:t>
            </a:r>
            <a:endParaRPr lang="en-US" dirty="0" smtClean="0"/>
          </a:p>
          <a:p>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Willy, 9-year-old</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9"/>
            <a:ext cx="2894822" cy="1931880"/>
          </a:xfrm>
          <a:prstGeom prst="rect">
            <a:avLst/>
          </a:prstGeom>
        </p:spPr>
      </p:pic>
    </p:spTree>
    <p:extLst>
      <p:ext uri="{BB962C8B-B14F-4D97-AF65-F5344CB8AC3E}">
        <p14:creationId xmlns:p14="http://schemas.microsoft.com/office/powerpoint/2010/main" val="3621524786"/>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Sunday morning, 4:00 a.m.</a:t>
            </a:r>
          </a:p>
          <a:p>
            <a:pPr marL="0" lvl="1" indent="0">
              <a:buNone/>
            </a:pPr>
            <a:r>
              <a:rPr lang="en-US" dirty="0" smtClean="0"/>
              <a:t>Upon checking, the boy is </a:t>
            </a:r>
            <a:r>
              <a:rPr lang="en-US" dirty="0"/>
              <a:t>sleeping and his breathing </a:t>
            </a:r>
            <a:r>
              <a:rPr lang="en-US" dirty="0" smtClean="0"/>
              <a:t>was more rapid</a:t>
            </a:r>
          </a:p>
          <a:p>
            <a:pPr marL="0" lvl="1" indent="0">
              <a:spcBef>
                <a:spcPts val="1800"/>
              </a:spcBef>
              <a:buNone/>
            </a:pPr>
            <a:r>
              <a:rPr lang="en-US" sz="2400" i="1" dirty="0">
                <a:solidFill>
                  <a:srgbClr val="007A87"/>
                </a:solidFill>
                <a:latin typeface="+mj-lt"/>
              </a:rPr>
              <a:t>Sunday morning, </a:t>
            </a:r>
            <a:r>
              <a:rPr lang="en-US" sz="2400" i="1" dirty="0" smtClean="0">
                <a:solidFill>
                  <a:srgbClr val="007A87"/>
                </a:solidFill>
                <a:latin typeface="+mj-lt"/>
              </a:rPr>
              <a:t>8:30 </a:t>
            </a:r>
            <a:r>
              <a:rPr lang="en-US" sz="2400" i="1" dirty="0">
                <a:solidFill>
                  <a:srgbClr val="007A87"/>
                </a:solidFill>
                <a:latin typeface="+mj-lt"/>
              </a:rPr>
              <a:t>a.m.</a:t>
            </a:r>
          </a:p>
          <a:p>
            <a:pPr marL="0" lvl="1" indent="0">
              <a:buNone/>
            </a:pPr>
            <a:r>
              <a:rPr lang="en-US" dirty="0" smtClean="0"/>
              <a:t>The </a:t>
            </a:r>
            <a:r>
              <a:rPr lang="en-US" dirty="0"/>
              <a:t>father </a:t>
            </a:r>
            <a:r>
              <a:rPr lang="en-US" dirty="0" smtClean="0"/>
              <a:t>finds </a:t>
            </a:r>
            <a:r>
              <a:rPr lang="en-US" dirty="0"/>
              <a:t>his son </a:t>
            </a:r>
            <a:r>
              <a:rPr lang="en-US" dirty="0" smtClean="0"/>
              <a:t>is </a:t>
            </a:r>
            <a:r>
              <a:rPr lang="en-US" dirty="0"/>
              <a:t>not breathing, </a:t>
            </a:r>
            <a:r>
              <a:rPr lang="en-US" dirty="0" smtClean="0"/>
              <a:t>calls </a:t>
            </a:r>
            <a:r>
              <a:rPr lang="en-US" dirty="0"/>
              <a:t>911, and </a:t>
            </a:r>
            <a:r>
              <a:rPr lang="en-US" dirty="0" smtClean="0"/>
              <a:t>starts </a:t>
            </a:r>
            <a:r>
              <a:rPr lang="en-US" dirty="0"/>
              <a:t>CPR…but the boy </a:t>
            </a:r>
            <a:r>
              <a:rPr lang="en-US" dirty="0" smtClean="0"/>
              <a:t>can not </a:t>
            </a:r>
            <a:r>
              <a:rPr lang="en-US" dirty="0"/>
              <a:t>be </a:t>
            </a:r>
            <a:r>
              <a:rPr lang="en-US" dirty="0" smtClean="0"/>
              <a:t>revived</a:t>
            </a:r>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a:t>Willy, </a:t>
            </a:r>
            <a:r>
              <a:rPr lang="en-US" dirty="0" smtClean="0"/>
              <a:t>9-year-old</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9"/>
            <a:ext cx="2894822" cy="1931880"/>
          </a:xfrm>
          <a:prstGeom prst="rect">
            <a:avLst/>
          </a:prstGeom>
        </p:spPr>
      </p:pic>
    </p:spTree>
    <p:extLst>
      <p:ext uri="{BB962C8B-B14F-4D97-AF65-F5344CB8AC3E}">
        <p14:creationId xmlns:p14="http://schemas.microsoft.com/office/powerpoint/2010/main" val="1177397802"/>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Outcome</a:t>
            </a:r>
          </a:p>
          <a:p>
            <a:pPr marL="0" lvl="1" indent="0">
              <a:buNone/>
            </a:pPr>
            <a:r>
              <a:rPr lang="en-US" dirty="0"/>
              <a:t>Autopsy </a:t>
            </a:r>
            <a:r>
              <a:rPr lang="en-US" dirty="0" smtClean="0"/>
              <a:t>reveals </a:t>
            </a:r>
            <a:r>
              <a:rPr lang="en-US" dirty="0"/>
              <a:t>diabetic ketoacidosis (the child had undiagnosed diabetes mellitus). His blood sugar was 1,165 (</a:t>
            </a:r>
            <a:r>
              <a:rPr lang="en-US" dirty="0" err="1"/>
              <a:t>nl</a:t>
            </a:r>
            <a:r>
              <a:rPr lang="en-US" dirty="0"/>
              <a:t> 50-80) and his HgA1C was 15.3% (</a:t>
            </a:r>
            <a:r>
              <a:rPr lang="en-US" dirty="0" err="1"/>
              <a:t>nl</a:t>
            </a:r>
            <a:r>
              <a:rPr lang="en-US" dirty="0"/>
              <a:t> 4-5.9</a:t>
            </a:r>
            <a:r>
              <a:rPr lang="en-US" dirty="0" smtClean="0"/>
              <a:t>%).</a:t>
            </a:r>
            <a:endParaRPr lang="en-US" dirty="0"/>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a:t>Willy, </a:t>
            </a:r>
            <a:r>
              <a:rPr lang="en-US" dirty="0" smtClean="0"/>
              <a:t>9-year-old</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9"/>
            <a:ext cx="2894822" cy="1931880"/>
          </a:xfrm>
          <a:prstGeom prst="rect">
            <a:avLst/>
          </a:prstGeom>
        </p:spPr>
      </p:pic>
    </p:spTree>
    <p:extLst>
      <p:ext uri="{BB962C8B-B14F-4D97-AF65-F5344CB8AC3E}">
        <p14:creationId xmlns:p14="http://schemas.microsoft.com/office/powerpoint/2010/main" val="3882822656"/>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a:t>Once the child’s symptoms were ascribed to the flu, the history-taking was cut short and the NP jumped to a conclusion (i.e., fixation error) and prematurely moved on to the plan</a:t>
            </a:r>
            <a:r>
              <a:rPr lang="en-US" dirty="0" smtClean="0"/>
              <a:t> </a:t>
            </a:r>
          </a:p>
          <a:p>
            <a:r>
              <a:rPr lang="en-US" dirty="0" smtClean="0"/>
              <a:t>Safer Care Recommendation</a:t>
            </a:r>
          </a:p>
          <a:p>
            <a:pPr marL="0" lvl="1" indent="0">
              <a:buNone/>
            </a:pPr>
            <a:r>
              <a:rPr lang="en-US" dirty="0" smtClean="0"/>
              <a:t>Evaluating </a:t>
            </a:r>
            <a:r>
              <a:rPr lang="en-US" dirty="0"/>
              <a:t>symptoms over the telephone requires </a:t>
            </a:r>
            <a:r>
              <a:rPr lang="en-US" dirty="0" smtClean="0"/>
              <a:t>focused </a:t>
            </a:r>
            <a:r>
              <a:rPr lang="en-US" dirty="0"/>
              <a:t>and relevant </a:t>
            </a:r>
            <a:r>
              <a:rPr lang="en-US" dirty="0" smtClean="0"/>
              <a:t>history-taking. Open-ended </a:t>
            </a:r>
            <a:r>
              <a:rPr lang="en-US" dirty="0"/>
              <a:t>questions may improve the quality of the information collected, resulting in a more reliable diagnosis</a:t>
            </a:r>
            <a:r>
              <a:rPr lang="en-US" i="1" dirty="0" smtClean="0"/>
              <a:t>.</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a:t>Willy, </a:t>
            </a:r>
            <a:r>
              <a:rPr lang="en-US" dirty="0" smtClean="0"/>
              <a:t>9-year-old</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4" name="Rectangle 13"/>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9"/>
            <a:ext cx="2894822" cy="1931880"/>
          </a:xfrm>
          <a:prstGeom prst="rect">
            <a:avLst/>
          </a:prstGeom>
        </p:spPr>
      </p:pic>
    </p:spTree>
    <p:extLst>
      <p:ext uri="{BB962C8B-B14F-4D97-AF65-F5344CB8AC3E}">
        <p14:creationId xmlns:p14="http://schemas.microsoft.com/office/powerpoint/2010/main" val="3902483152"/>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a:t>The NP relied on the patient’s father to decide whether the problem was emergent enough to require immediate attention</a:t>
            </a:r>
            <a:r>
              <a:rPr lang="en-US" dirty="0" smtClean="0"/>
              <a:t>. </a:t>
            </a:r>
          </a:p>
          <a:p>
            <a:r>
              <a:rPr lang="en-US" dirty="0" smtClean="0"/>
              <a:t>Safer Care Recommendation</a:t>
            </a:r>
            <a:br>
              <a:rPr lang="en-US" dirty="0" smtClean="0"/>
            </a:br>
            <a:r>
              <a:rPr lang="en-US" sz="2000" i="0" dirty="0" smtClean="0">
                <a:solidFill>
                  <a:schemeClr val="tx1"/>
                </a:solidFill>
                <a:latin typeface="+mn-lt"/>
              </a:rPr>
              <a:t>Patients </a:t>
            </a:r>
            <a:r>
              <a:rPr lang="en-US" sz="2000" i="0" dirty="0">
                <a:solidFill>
                  <a:schemeClr val="tx1"/>
                </a:solidFill>
                <a:latin typeface="+mn-lt"/>
              </a:rPr>
              <a:t>(or parents) should not be doing their own triage. Calling </a:t>
            </a:r>
            <a:r>
              <a:rPr lang="en-US" sz="2000" i="0" dirty="0" smtClean="0">
                <a:solidFill>
                  <a:schemeClr val="tx1"/>
                </a:solidFill>
                <a:latin typeface="+mn-lt"/>
              </a:rPr>
              <a:t>back </a:t>
            </a:r>
            <a:r>
              <a:rPr lang="en-US" sz="2000" i="0" dirty="0">
                <a:solidFill>
                  <a:schemeClr val="tx1"/>
                </a:solidFill>
                <a:latin typeface="+mn-lt"/>
              </a:rPr>
              <a:t>after </a:t>
            </a:r>
            <a:r>
              <a:rPr lang="en-US" sz="2000" i="0" dirty="0" smtClean="0">
                <a:solidFill>
                  <a:schemeClr val="tx1"/>
                </a:solidFill>
                <a:latin typeface="+mn-lt"/>
              </a:rPr>
              <a:t>an established timeframe </a:t>
            </a:r>
            <a:r>
              <a:rPr lang="en-US" sz="2000" i="0" dirty="0">
                <a:solidFill>
                  <a:schemeClr val="tx1"/>
                </a:solidFill>
                <a:latin typeface="+mn-lt"/>
              </a:rPr>
              <a:t>can be reassuring as a way to check the initial triage decision and an </a:t>
            </a:r>
            <a:r>
              <a:rPr lang="en-US" sz="2000" i="0" dirty="0" smtClean="0">
                <a:solidFill>
                  <a:schemeClr val="tx1"/>
                </a:solidFill>
                <a:latin typeface="+mn-lt"/>
              </a:rPr>
              <a:t>opportunity, </a:t>
            </a:r>
            <a:r>
              <a:rPr lang="en-US" sz="2000" i="0" dirty="0">
                <a:solidFill>
                  <a:schemeClr val="tx1"/>
                </a:solidFill>
                <a:latin typeface="+mn-lt"/>
              </a:rPr>
              <a:t>if </a:t>
            </a:r>
            <a:r>
              <a:rPr lang="en-US" sz="2000" i="0" dirty="0" smtClean="0">
                <a:solidFill>
                  <a:schemeClr val="tx1"/>
                </a:solidFill>
                <a:latin typeface="+mn-lt"/>
              </a:rPr>
              <a:t>necessary, </a:t>
            </a:r>
            <a:r>
              <a:rPr lang="en-US" sz="2000" i="0" dirty="0">
                <a:solidFill>
                  <a:schemeClr val="tx1"/>
                </a:solidFill>
                <a:latin typeface="+mn-lt"/>
              </a:rPr>
              <a:t>to revise the plan</a:t>
            </a:r>
            <a:r>
              <a:rPr lang="en-US" sz="2000" i="0" dirty="0" smtClean="0">
                <a:solidFill>
                  <a:schemeClr val="tx1"/>
                </a:solidFill>
                <a:latin typeface="+mn-lt"/>
              </a:rPr>
              <a:t>.</a:t>
            </a:r>
            <a:endParaRPr lang="en-US" i="0" dirty="0" smtClean="0">
              <a:solidFill>
                <a:schemeClr val="tx1"/>
              </a:solidFill>
              <a:latin typeface="+mn-lt"/>
            </a:endParaRP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a:t>Willy, </a:t>
            </a:r>
            <a:r>
              <a:rPr lang="en-US" dirty="0" smtClean="0"/>
              <a:t>9-year-old</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1" name="Rectangle 10"/>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9"/>
            <a:ext cx="2894822" cy="1931880"/>
          </a:xfrm>
          <a:prstGeom prst="rect">
            <a:avLst/>
          </a:prstGeom>
        </p:spPr>
      </p:pic>
    </p:spTree>
    <p:extLst>
      <p:ext uri="{BB962C8B-B14F-4D97-AF65-F5344CB8AC3E}">
        <p14:creationId xmlns:p14="http://schemas.microsoft.com/office/powerpoint/2010/main" val="205927451"/>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a:t>The NP did not ask any questions to hone in on the seriousness of the situation</a:t>
            </a:r>
            <a:endParaRPr lang="en-US" dirty="0" smtClean="0"/>
          </a:p>
          <a:p>
            <a:r>
              <a:rPr lang="en-US" dirty="0" smtClean="0"/>
              <a:t>Safer Care Recommendation</a:t>
            </a:r>
          </a:p>
          <a:p>
            <a:pPr marL="342900" indent="-342900">
              <a:spcBef>
                <a:spcPts val="1200"/>
              </a:spcBef>
              <a:buFont typeface="Arial" panose="020B0604020202020204" pitchFamily="34" charset="0"/>
              <a:buChar char="•"/>
            </a:pPr>
            <a:r>
              <a:rPr lang="en-US" sz="2000" i="0" dirty="0" smtClean="0">
                <a:solidFill>
                  <a:schemeClr val="tx1"/>
                </a:solidFill>
                <a:latin typeface="+mn-lt"/>
              </a:rPr>
              <a:t>Effective </a:t>
            </a:r>
            <a:r>
              <a:rPr lang="en-US" sz="2000" i="0" dirty="0">
                <a:solidFill>
                  <a:schemeClr val="tx1"/>
                </a:solidFill>
                <a:latin typeface="+mn-lt"/>
              </a:rPr>
              <a:t>use of telephone triage protocols may lead to a more disciplined approach and improved </a:t>
            </a:r>
            <a:r>
              <a:rPr lang="en-US" sz="2000" i="0" dirty="0" smtClean="0">
                <a:solidFill>
                  <a:schemeClr val="tx1"/>
                </a:solidFill>
                <a:latin typeface="+mn-lt"/>
              </a:rPr>
              <a:t>safety</a:t>
            </a:r>
          </a:p>
          <a:p>
            <a:pPr marL="342900" indent="-342900">
              <a:spcBef>
                <a:spcPts val="1200"/>
              </a:spcBef>
              <a:buFont typeface="Arial" panose="020B0604020202020204" pitchFamily="34" charset="0"/>
              <a:buChar char="•"/>
            </a:pPr>
            <a:r>
              <a:rPr lang="en-US" sz="2000" i="0" dirty="0" smtClean="0">
                <a:solidFill>
                  <a:schemeClr val="tx1"/>
                </a:solidFill>
                <a:latin typeface="+mn-lt"/>
              </a:rPr>
              <a:t>Instructions </a:t>
            </a:r>
            <a:r>
              <a:rPr lang="en-US" sz="2000" i="0" dirty="0">
                <a:solidFill>
                  <a:schemeClr val="tx1"/>
                </a:solidFill>
                <a:latin typeface="+mn-lt"/>
              </a:rPr>
              <a:t>that the patient be evaluated right away must be clear, repeated twice, and documented</a:t>
            </a:r>
            <a:endParaRPr lang="en-US" sz="2000" i="0" dirty="0" smtClean="0">
              <a:solidFill>
                <a:schemeClr val="tx1"/>
              </a:solidFill>
              <a:latin typeface="+mn-lt"/>
            </a:endParaRPr>
          </a:p>
          <a:p>
            <a:pPr marL="342900" indent="-342900">
              <a:buFont typeface="Arial" panose="020B0604020202020204" pitchFamily="34" charset="0"/>
              <a:buChar char="•"/>
            </a:pPr>
            <a:endParaRPr lang="en-US" sz="2000" i="0" dirty="0">
              <a:solidFill>
                <a:schemeClr val="tx1"/>
              </a:solidFill>
              <a:latin typeface="+mn-lt"/>
            </a:endParaRPr>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a:t>Willy, </a:t>
            </a:r>
            <a:r>
              <a:rPr lang="en-US" dirty="0" smtClean="0"/>
              <a:t>9-year-old</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1" name="Rectangle 10"/>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9"/>
            <a:ext cx="2894822" cy="1931880"/>
          </a:xfrm>
          <a:prstGeom prst="rect">
            <a:avLst/>
          </a:prstGeom>
        </p:spPr>
      </p:pic>
    </p:spTree>
    <p:extLst>
      <p:ext uri="{BB962C8B-B14F-4D97-AF65-F5344CB8AC3E}">
        <p14:creationId xmlns:p14="http://schemas.microsoft.com/office/powerpoint/2010/main" val="3715126725"/>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a:t>Has this type of event ever happened here?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716708534"/>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bwMode="auto">
          <a:xfrm>
            <a:off x="795453" y="2028342"/>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a:solidFill>
                  <a:srgbClr val="FFFFFF"/>
                </a:solidFill>
                <a:latin typeface="+mj-lt"/>
              </a:rPr>
              <a:t>What </a:t>
            </a:r>
            <a:r>
              <a:rPr lang="en-US" sz="2400" i="1" dirty="0" smtClean="0">
                <a:solidFill>
                  <a:srgbClr val="FFFFFF"/>
                </a:solidFill>
                <a:latin typeface="+mj-lt"/>
              </a:rPr>
              <a:t>is </a:t>
            </a:r>
            <a:r>
              <a:rPr lang="en-US" sz="2400" i="1" dirty="0">
                <a:solidFill>
                  <a:srgbClr val="FFFFFF"/>
                </a:solidFill>
                <a:latin typeface="+mj-lt"/>
              </a:rPr>
              <a:t>our practice/policy for telephone triage for patients calling-in after hour</a:t>
            </a:r>
            <a:r>
              <a:rPr lang="en-US" sz="2400" i="1" dirty="0" smtClean="0">
                <a:solidFill>
                  <a:srgbClr val="FFFFFF"/>
                </a:solidFill>
                <a:latin typeface="+mj-lt"/>
              </a:rPr>
              <a:t>? </a:t>
            </a:r>
            <a:endParaRPr lang="en-US" sz="2400" i="1" dirty="0">
              <a:solidFill>
                <a:srgbClr val="FFFFFF"/>
              </a:solidFill>
              <a:latin typeface="+mj-lt"/>
            </a:endParaRPr>
          </a:p>
        </p:txBody>
      </p:sp>
      <p:sp>
        <p:nvSpPr>
          <p:cNvPr id="10" name="Content Placeholder 9"/>
          <p:cNvSpPr>
            <a:spLocks noGrp="1"/>
          </p:cNvSpPr>
          <p:nvPr>
            <p:ph idx="1"/>
          </p:nvPr>
        </p:nvSpPr>
        <p:spPr/>
        <p:txBody>
          <a:bodyPr/>
          <a:lstStyle/>
          <a:p>
            <a:r>
              <a:rPr lang="en-US" dirty="0" smtClean="0"/>
              <a:t>Recommended Practice</a:t>
            </a:r>
          </a:p>
          <a:p>
            <a:pPr marL="342900" lvl="0" indent="-342900">
              <a:spcBef>
                <a:spcPts val="1200"/>
              </a:spcBef>
              <a:buFont typeface="Arial" panose="020B0604020202020204" pitchFamily="34" charset="0"/>
              <a:buChar char="•"/>
            </a:pPr>
            <a:r>
              <a:rPr lang="en-US" sz="2000" i="0" dirty="0">
                <a:solidFill>
                  <a:schemeClr val="tx1"/>
                </a:solidFill>
              </a:rPr>
              <a:t>Make an extra effort to talk directly with the patient when </a:t>
            </a:r>
            <a:r>
              <a:rPr lang="en-US" sz="2000" i="0" dirty="0" smtClean="0">
                <a:solidFill>
                  <a:schemeClr val="tx1"/>
                </a:solidFill>
              </a:rPr>
              <a:t>possible</a:t>
            </a:r>
            <a:endParaRPr lang="en-US" sz="2000" i="0" dirty="0">
              <a:solidFill>
                <a:schemeClr val="tx1"/>
              </a:solidFill>
            </a:endParaRPr>
          </a:p>
          <a:p>
            <a:pPr marL="342900" lvl="0" indent="-342900">
              <a:spcBef>
                <a:spcPts val="1200"/>
              </a:spcBef>
              <a:buFont typeface="Arial" panose="020B0604020202020204" pitchFamily="34" charset="0"/>
              <a:buChar char="•"/>
            </a:pPr>
            <a:r>
              <a:rPr lang="en-US" sz="2000" i="0" dirty="0">
                <a:solidFill>
                  <a:schemeClr val="tx1"/>
                </a:solidFill>
              </a:rPr>
              <a:t>Avoid premature closure in your </a:t>
            </a:r>
            <a:r>
              <a:rPr lang="en-US" sz="2000" i="0" dirty="0" smtClean="0">
                <a:solidFill>
                  <a:schemeClr val="tx1"/>
                </a:solidFill>
              </a:rPr>
              <a:t>decision-making</a:t>
            </a:r>
            <a:endParaRPr lang="en-US" dirty="0" smtClean="0"/>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Reliable Diagnoses</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9203245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38125" y="266700"/>
            <a:ext cx="8610600" cy="6346057"/>
          </a:xfrm>
          <a:prstGeom prst="rect">
            <a:avLst/>
          </a:prstGeom>
          <a:solidFill>
            <a:srgbClr val="766A6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8" name="Text Placeholder 7"/>
          <p:cNvSpPr>
            <a:spLocks noGrp="1"/>
          </p:cNvSpPr>
          <p:nvPr>
            <p:ph type="body" sz="quarter" idx="12"/>
          </p:nvPr>
        </p:nvSpPr>
        <p:spPr>
          <a:xfrm>
            <a:off x="899318" y="6259438"/>
            <a:ext cx="7345363" cy="250825"/>
          </a:xfrm>
        </p:spPr>
        <p:txBody>
          <a:bodyPr/>
          <a:lstStyle/>
          <a:p>
            <a:r>
              <a:rPr lang="en-US" dirty="0">
                <a:solidFill>
                  <a:srgbClr val="FFFFFF"/>
                </a:solidFill>
              </a:rPr>
              <a:t>CRICO </a:t>
            </a:r>
            <a:r>
              <a:rPr lang="en-US" dirty="0" smtClean="0">
                <a:solidFill>
                  <a:srgbClr val="FFFFFF"/>
                </a:solidFill>
              </a:rPr>
              <a:t>N=175 </a:t>
            </a:r>
            <a:r>
              <a:rPr lang="en-US" dirty="0">
                <a:solidFill>
                  <a:srgbClr val="FFFFFF"/>
                </a:solidFill>
              </a:rPr>
              <a:t>MPL cases asserted </a:t>
            </a:r>
            <a:r>
              <a:rPr lang="en-US" dirty="0" smtClean="0">
                <a:solidFill>
                  <a:srgbClr val="FFFFFF"/>
                </a:solidFill>
              </a:rPr>
              <a:t>1/1/11–8/31/16 </a:t>
            </a:r>
            <a:r>
              <a:rPr lang="en-US" dirty="0">
                <a:solidFill>
                  <a:srgbClr val="FFFFFF"/>
                </a:solidFill>
              </a:rPr>
              <a:t>involving ambulatory care and alleging diagnostic failure</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a:xfrm>
            <a:off x="899592" y="1484199"/>
            <a:ext cx="7358063" cy="822960"/>
          </a:xfrm>
        </p:spPr>
        <p:txBody>
          <a:bodyPr/>
          <a:lstStyle/>
          <a:p>
            <a:r>
              <a:rPr lang="en-US" dirty="0" smtClean="0">
                <a:solidFill>
                  <a:srgbClr val="FFFFFF"/>
                </a:solidFill>
              </a:rPr>
              <a:t>Malpractice case study focus: </a:t>
            </a:r>
            <a:br>
              <a:rPr lang="en-US" dirty="0" smtClean="0">
                <a:solidFill>
                  <a:srgbClr val="FFFFFF"/>
                </a:solidFill>
              </a:rPr>
            </a:br>
            <a:r>
              <a:rPr lang="en-US" dirty="0" smtClean="0">
                <a:solidFill>
                  <a:srgbClr val="FFFFFF"/>
                </a:solidFill>
              </a:rPr>
              <a:t>Patient Assessment </a:t>
            </a:r>
            <a:endParaRPr lang="en-US" dirty="0">
              <a:solidFill>
                <a:srgbClr val="FFFFFF"/>
              </a:solidFill>
            </a:endParaRPr>
          </a:p>
        </p:txBody>
      </p:sp>
      <p:sp>
        <p:nvSpPr>
          <p:cNvPr id="3" name="Footer Placeholder 2"/>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3" name="Rectangle 12"/>
          <p:cNvSpPr/>
          <p:nvPr/>
        </p:nvSpPr>
        <p:spPr>
          <a:xfrm>
            <a:off x="701040" y="2552403"/>
            <a:ext cx="1752600" cy="1384995"/>
          </a:xfrm>
          <a:prstGeom prst="rect">
            <a:avLst/>
          </a:prstGeom>
        </p:spPr>
        <p:txBody>
          <a:bodyPr wrap="square">
            <a:spAutoFit/>
          </a:bodyPr>
          <a:lstStyle/>
          <a:p>
            <a:pPr algn="ctr"/>
            <a:r>
              <a:rPr lang="en-US" sz="6600" dirty="0" smtClean="0">
                <a:solidFill>
                  <a:schemeClr val="accent3"/>
                </a:solidFill>
                <a:latin typeface="+mj-lt"/>
              </a:rPr>
              <a:t>35</a:t>
            </a:r>
            <a:r>
              <a:rPr lang="en-US" sz="3600" dirty="0" smtClean="0">
                <a:solidFill>
                  <a:schemeClr val="accent3"/>
                </a:solidFill>
                <a:latin typeface="+mj-lt"/>
              </a:rPr>
              <a:t>%</a:t>
            </a:r>
            <a:r>
              <a:rPr lang="en-US" sz="6600" dirty="0" smtClean="0">
                <a:solidFill>
                  <a:schemeClr val="accent3"/>
                </a:solidFill>
              </a:rPr>
              <a:t> </a:t>
            </a:r>
            <a:r>
              <a:rPr lang="en-US" dirty="0">
                <a:solidFill>
                  <a:schemeClr val="accent3"/>
                </a:solidFill>
              </a:rPr>
              <a:t/>
            </a:r>
            <a:br>
              <a:rPr lang="en-US" dirty="0">
                <a:solidFill>
                  <a:schemeClr val="accent3"/>
                </a:solidFill>
              </a:rPr>
            </a:br>
            <a:r>
              <a:rPr lang="en-US" dirty="0">
                <a:solidFill>
                  <a:srgbClr val="FFFFFF"/>
                </a:solidFill>
              </a:rPr>
              <a:t>of cases </a:t>
            </a:r>
            <a:endParaRPr lang="en-US" sz="1600" dirty="0">
              <a:solidFill>
                <a:srgbClr val="FFFFFF"/>
              </a:solidFill>
            </a:endParaRPr>
          </a:p>
        </p:txBody>
      </p:sp>
      <p:sp>
        <p:nvSpPr>
          <p:cNvPr id="15" name="Rectangle 14"/>
          <p:cNvSpPr/>
          <p:nvPr/>
        </p:nvSpPr>
        <p:spPr>
          <a:xfrm>
            <a:off x="2598420" y="2839563"/>
            <a:ext cx="4572000" cy="1200329"/>
          </a:xfrm>
          <a:prstGeom prst="rect">
            <a:avLst/>
          </a:prstGeom>
        </p:spPr>
        <p:txBody>
          <a:bodyPr>
            <a:spAutoFit/>
          </a:bodyPr>
          <a:lstStyle/>
          <a:p>
            <a:r>
              <a:rPr lang="en-US" dirty="0">
                <a:solidFill>
                  <a:srgbClr val="FFFFFF"/>
                </a:solidFill>
              </a:rPr>
              <a:t>had an error in </a:t>
            </a:r>
            <a:r>
              <a:rPr lang="en-US" dirty="0">
                <a:solidFill>
                  <a:schemeClr val="accent3"/>
                </a:solidFill>
              </a:rPr>
              <a:t>patient assessment </a:t>
            </a:r>
            <a:r>
              <a:rPr lang="en-US" dirty="0">
                <a:solidFill>
                  <a:srgbClr val="FFFFFF"/>
                </a:solidFill>
              </a:rPr>
              <a:t>identified as a contributing factor, i.e., the patient’s complaints or symptoms </a:t>
            </a:r>
            <a:r>
              <a:rPr lang="en-US" dirty="0" smtClean="0">
                <a:solidFill>
                  <a:srgbClr val="FFFFFF"/>
                </a:solidFill>
              </a:rPr>
              <a:t>were </a:t>
            </a:r>
            <a:r>
              <a:rPr lang="en-US" dirty="0">
                <a:solidFill>
                  <a:srgbClr val="FFFFFF"/>
                </a:solidFill>
              </a:rPr>
              <a:t>not thoroughly addressed</a:t>
            </a:r>
          </a:p>
        </p:txBody>
      </p:sp>
    </p:spTree>
    <p:extLst>
      <p:ext uri="{BB962C8B-B14F-4D97-AF65-F5344CB8AC3E}">
        <p14:creationId xmlns:p14="http://schemas.microsoft.com/office/powerpoint/2010/main" val="1118579241"/>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Recommended Practices</a:t>
            </a:r>
          </a:p>
          <a:p>
            <a:pPr marL="166688" lvl="1" indent="0">
              <a:spcAft>
                <a:spcPts val="1200"/>
              </a:spcAft>
              <a:buNone/>
            </a:pPr>
            <a:r>
              <a:rPr lang="en-US" dirty="0"/>
              <a:t>Adopt telephone triage protocols, especially for ruling out serious </a:t>
            </a:r>
            <a:r>
              <a:rPr lang="en-US" dirty="0" smtClean="0"/>
              <a:t>problems</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Reliable Diagnoses</a:t>
            </a:r>
            <a:endParaRPr lang="en-US"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6"/>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a:solidFill>
                  <a:srgbClr val="FFFFFF"/>
                </a:solidFill>
                <a:latin typeface="+mj-lt"/>
              </a:rPr>
              <a:t>Have we implemented best practices for telephone triage? Can we leverage decision-support tools</a:t>
            </a:r>
            <a:r>
              <a:rPr lang="en-US" sz="2400" i="1" dirty="0" smtClean="0">
                <a:solidFill>
                  <a:srgbClr val="FFFFFF"/>
                </a:solidFill>
                <a:latin typeface="+mj-lt"/>
              </a:rPr>
              <a:t>?</a:t>
            </a:r>
            <a:endParaRPr lang="en-US" sz="2400" i="1" dirty="0">
              <a:solidFill>
                <a:srgbClr val="FFFFFF"/>
              </a:solidFill>
              <a:latin typeface="+mj-lt"/>
            </a:endParaRPr>
          </a:p>
        </p:txBody>
      </p:sp>
    </p:spTree>
    <p:extLst>
      <p:ext uri="{BB962C8B-B14F-4D97-AF65-F5344CB8AC3E}">
        <p14:creationId xmlns:p14="http://schemas.microsoft.com/office/powerpoint/2010/main" val="2107297206"/>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Recommended Practices</a:t>
            </a:r>
          </a:p>
          <a:p>
            <a:pPr marL="166688" lvl="1" indent="0">
              <a:spcAft>
                <a:spcPts val="1200"/>
              </a:spcAft>
              <a:buNone/>
            </a:pPr>
            <a:r>
              <a:rPr lang="en-US" dirty="0" smtClean="0"/>
              <a:t>Document all </a:t>
            </a:r>
            <a:r>
              <a:rPr lang="en-US" dirty="0"/>
              <a:t>after-hours calls </a:t>
            </a:r>
            <a:r>
              <a:rPr lang="en-US" dirty="0" smtClean="0"/>
              <a:t>in </a:t>
            </a:r>
            <a:r>
              <a:rPr lang="en-US" dirty="0"/>
              <a:t>the medical </a:t>
            </a:r>
            <a:r>
              <a:rPr lang="en-US" dirty="0" smtClean="0"/>
              <a:t>record</a:t>
            </a:r>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Reliable Diagnoses</a:t>
            </a:r>
            <a:endParaRPr lang="en-US"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6"/>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a:solidFill>
                  <a:srgbClr val="FFFFFF"/>
                </a:solidFill>
                <a:latin typeface="+mj-lt"/>
              </a:rPr>
              <a:t>Can we integrate triage call notes into the </a:t>
            </a:r>
            <a:r>
              <a:rPr lang="en-US" sz="2400" i="1" dirty="0" smtClean="0">
                <a:solidFill>
                  <a:srgbClr val="FFFFFF"/>
                </a:solidFill>
                <a:latin typeface="+mj-lt"/>
              </a:rPr>
              <a:t>EHR?</a:t>
            </a:r>
            <a:endParaRPr lang="en-US" sz="2400" i="1" dirty="0">
              <a:solidFill>
                <a:srgbClr val="FFFFFF"/>
              </a:solidFill>
              <a:latin typeface="+mj-lt"/>
            </a:endParaRPr>
          </a:p>
        </p:txBody>
      </p:sp>
    </p:spTree>
    <p:extLst>
      <p:ext uri="{BB962C8B-B14F-4D97-AF65-F5344CB8AC3E}">
        <p14:creationId xmlns:p14="http://schemas.microsoft.com/office/powerpoint/2010/main" val="3417517299"/>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Recommended Practices</a:t>
            </a:r>
          </a:p>
          <a:p>
            <a:pPr marL="166688" lvl="1" indent="0">
              <a:spcAft>
                <a:spcPts val="1200"/>
              </a:spcAft>
              <a:buNone/>
            </a:pPr>
            <a:r>
              <a:rPr lang="en-US" dirty="0"/>
              <a:t>Close the loop with the primary care provider</a:t>
            </a:r>
            <a:endParaRPr lang="en-US" dirty="0" smtClean="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Reliable Diagnoses</a:t>
            </a:r>
            <a:endParaRPr lang="en-US"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6"/>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a:solidFill>
                  <a:srgbClr val="FFFFFF"/>
                </a:solidFill>
                <a:latin typeface="+mj-lt"/>
              </a:rPr>
              <a:t>How do we close the loop with the primary care physician related to the after-hours care</a:t>
            </a:r>
            <a:r>
              <a:rPr lang="en-US" sz="2400" i="1" dirty="0" smtClean="0">
                <a:solidFill>
                  <a:srgbClr val="FFFFFF"/>
                </a:solidFill>
                <a:latin typeface="+mj-lt"/>
              </a:rPr>
              <a:t>?</a:t>
            </a:r>
            <a:endParaRPr lang="en-US" sz="2400" i="1" dirty="0">
              <a:solidFill>
                <a:srgbClr val="FFFFFF"/>
              </a:solidFill>
              <a:latin typeface="+mj-lt"/>
            </a:endParaRPr>
          </a:p>
        </p:txBody>
      </p:sp>
    </p:spTree>
    <p:extLst>
      <p:ext uri="{BB962C8B-B14F-4D97-AF65-F5344CB8AC3E}">
        <p14:creationId xmlns:p14="http://schemas.microsoft.com/office/powerpoint/2010/main" val="3660920682"/>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smtClean="0"/>
              <a:t>Reliable Diagnoses</a:t>
            </a:r>
          </a:p>
          <a:p>
            <a:pPr lvl="0"/>
            <a:r>
              <a:rPr lang="en-US" i="1" dirty="0" smtClean="0"/>
              <a:t>What else can we do to avoid a similar event?</a:t>
            </a:r>
          </a:p>
          <a:p>
            <a:r>
              <a:rPr lang="en-US" dirty="0" smtClean="0"/>
              <a:t> </a:t>
            </a:r>
            <a:br>
              <a:rPr lang="en-US" dirty="0" smtClean="0"/>
            </a:b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703912251"/>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smtClean="0"/>
              <a:t>This</a:t>
            </a:r>
            <a:r>
              <a:rPr lang="en-US" dirty="0"/>
              <a:t> </a:t>
            </a:r>
            <a:r>
              <a:rPr lang="en-US" i="1" dirty="0"/>
              <a:t>Are You Safe?</a:t>
            </a:r>
            <a:r>
              <a:rPr lang="en-US" dirty="0"/>
              <a:t> case study </a:t>
            </a:r>
            <a:r>
              <a:rPr lang="en-US" dirty="0" smtClean="0"/>
              <a:t/>
            </a:r>
            <a:br>
              <a:rPr lang="en-US" dirty="0" smtClean="0"/>
            </a:br>
            <a:r>
              <a:rPr lang="en-US" dirty="0" smtClean="0"/>
              <a:t>is </a:t>
            </a:r>
            <a:r>
              <a:rPr lang="en-US" dirty="0"/>
              <a:t>suitable for 0.25 </a:t>
            </a:r>
            <a:r>
              <a:rPr lang="en-US" i="1" dirty="0"/>
              <a:t>AMA PRA Category 2 Credit</a:t>
            </a:r>
            <a:r>
              <a:rPr lang="en-US" i="1" dirty="0" smtClean="0"/>
              <a:t>™</a:t>
            </a:r>
            <a:r>
              <a:rPr lang="en-US" dirty="0" smtClean="0"/>
              <a:t>. </a:t>
            </a:r>
          </a:p>
          <a:p>
            <a:pPr marL="0" indent="0">
              <a:buNone/>
            </a:pPr>
            <a:r>
              <a:rPr lang="en-US" dirty="0" smtClean="0"/>
              <a:t>This </a:t>
            </a:r>
            <a:r>
              <a:rPr lang="en-US" dirty="0"/>
              <a:t>activity has been designed </a:t>
            </a:r>
            <a:r>
              <a:rPr lang="en-US" dirty="0" smtClean="0"/>
              <a:t/>
            </a:r>
            <a:br>
              <a:rPr lang="en-US" dirty="0" smtClean="0"/>
            </a:br>
            <a:r>
              <a:rPr lang="en-US" dirty="0" smtClean="0"/>
              <a:t>to </a:t>
            </a:r>
            <a:r>
              <a:rPr lang="en-US" dirty="0"/>
              <a:t>be suitable for 0.25 hours of Risk Management Study in Massachusetts</a:t>
            </a:r>
            <a:r>
              <a:rPr lang="en-US" dirty="0" smtClean="0"/>
              <a:t>.</a:t>
            </a:r>
          </a:p>
          <a:p>
            <a:pPr marL="0" indent="0">
              <a:buNone/>
            </a:pPr>
            <a:r>
              <a:rPr lang="en-US" dirty="0" smtClean="0"/>
              <a:t>Risk </a:t>
            </a:r>
            <a:r>
              <a:rPr lang="en-US" dirty="0"/>
              <a:t>Management Study is </a:t>
            </a:r>
            <a:r>
              <a:rPr lang="en-US" dirty="0" smtClean="0"/>
              <a:t/>
            </a:r>
            <a:br>
              <a:rPr lang="en-US" dirty="0" smtClean="0"/>
            </a:br>
            <a:r>
              <a:rPr lang="en-US" dirty="0" smtClean="0"/>
              <a:t>self-claimed</a:t>
            </a:r>
            <a:r>
              <a:rPr lang="en-US" dirty="0"/>
              <a:t>; print and </a:t>
            </a:r>
            <a:r>
              <a:rPr lang="en-US" dirty="0" smtClean="0"/>
              <a:t>retain </a:t>
            </a:r>
            <a:r>
              <a:rPr lang="en-US" dirty="0"/>
              <a:t>this page for your </a:t>
            </a:r>
            <a:r>
              <a:rPr lang="en-US" dirty="0" smtClean="0"/>
              <a:t>recordkeeping</a:t>
            </a:r>
            <a:r>
              <a:rPr lang="en-US" dirty="0"/>
              <a:t>.</a:t>
            </a:r>
            <a:endParaRPr lang="en-US" sz="2400" dirty="0"/>
          </a:p>
        </p:txBody>
      </p:sp>
      <p:sp>
        <p:nvSpPr>
          <p:cNvPr id="6" name="Title 5"/>
          <p:cNvSpPr>
            <a:spLocks noGrp="1"/>
          </p:cNvSpPr>
          <p:nvPr>
            <p:ph type="title"/>
          </p:nvPr>
        </p:nvSpPr>
        <p:spPr>
          <a:xfrm>
            <a:off x="463672" y="584683"/>
            <a:ext cx="4004250" cy="1214855"/>
          </a:xfrm>
        </p:spPr>
        <p:txBody>
          <a:bodyPr/>
          <a:lstStyle/>
          <a:p>
            <a:r>
              <a:rPr lang="en-US" dirty="0" smtClean="0"/>
              <a:t>How to Earn Category 2 Risk Management Credits</a:t>
            </a:r>
            <a:endParaRPr lang="en-US" dirty="0"/>
          </a:p>
        </p:txBody>
      </p:sp>
    </p:spTree>
    <p:extLst>
      <p:ext uri="{BB962C8B-B14F-4D97-AF65-F5344CB8AC3E}">
        <p14:creationId xmlns:p14="http://schemas.microsoft.com/office/powerpoint/2010/main" val="3469791783"/>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dirty="0" smtClean="0">
                <a:latin typeface="+mj-lt"/>
              </a:rPr>
              <a:t>Reliable Diagnoses: </a:t>
            </a:r>
            <a:r>
              <a:rPr lang="en-US" sz="2400" dirty="0">
                <a:latin typeface="+mj-lt"/>
              </a:rPr>
              <a:t/>
            </a:r>
            <a:br>
              <a:rPr lang="en-US" sz="2400" dirty="0">
                <a:latin typeface="+mj-lt"/>
              </a:rPr>
            </a:br>
            <a:r>
              <a:rPr lang="en-US" sz="2400" i="1" dirty="0" smtClean="0">
                <a:latin typeface="+mj-lt"/>
              </a:rPr>
              <a:t>Are we prepared to triage this patient call?</a:t>
            </a:r>
            <a:endParaRPr lang="en-US" sz="2400" i="1" dirty="0">
              <a:latin typeface="+mj-lt"/>
            </a:endParaRPr>
          </a:p>
          <a:p>
            <a:pPr marL="0" lvl="0" indent="0">
              <a:buNone/>
            </a:pPr>
            <a:r>
              <a:rPr lang="en-US" sz="2800" dirty="0" smtClean="0">
                <a:hlinkClick r:id="rId2"/>
              </a:rPr>
              <a:t>Are You Safe? extras</a:t>
            </a:r>
            <a:endParaRPr lang="en-US" sz="2800" dirty="0" smtClean="0"/>
          </a:p>
          <a:p>
            <a:pPr marL="0" lvl="0" indent="0">
              <a:buNone/>
            </a:pPr>
            <a:endParaRPr lang="en-US" sz="2800" dirty="0" smtClean="0"/>
          </a:p>
          <a:p>
            <a:pPr marL="0" indent="0">
              <a:buNone/>
            </a:pPr>
            <a:r>
              <a:rPr lang="en-US" sz="2400" dirty="0" smtClean="0">
                <a:latin typeface="+mj-lt"/>
              </a:rPr>
              <a:t>For more information</a:t>
            </a:r>
            <a:endParaRPr lang="en-US" sz="2400" i="1" dirty="0">
              <a:latin typeface="+mj-lt"/>
            </a:endParaRPr>
          </a:p>
          <a:p>
            <a:pPr marL="0" lvl="0" indent="0">
              <a:buNone/>
            </a:pPr>
            <a:r>
              <a:rPr lang="en-US" sz="2800" dirty="0" smtClean="0">
                <a:hlinkClick r:id="rId3"/>
              </a:rPr>
              <a:t>Email</a:t>
            </a:r>
            <a:r>
              <a:rPr lang="en-US" sz="2800" dirty="0" smtClean="0"/>
              <a:t/>
            </a:r>
            <a:br>
              <a:rPr lang="en-US" sz="2800" dirty="0" smtClean="0"/>
            </a:br>
            <a:r>
              <a:rPr lang="en-US" dirty="0"/>
              <a:t>areyousafe@rmf.harvard.edu</a:t>
            </a:r>
          </a:p>
        </p:txBody>
      </p:sp>
      <p:sp>
        <p:nvSpPr>
          <p:cNvPr id="6" name="Title 5"/>
          <p:cNvSpPr>
            <a:spLocks noGrp="1"/>
          </p:cNvSpPr>
          <p:nvPr>
            <p:ph type="title"/>
          </p:nvPr>
        </p:nvSpPr>
        <p:spPr>
          <a:xfrm>
            <a:off x="463672" y="584683"/>
            <a:ext cx="4004250" cy="1214855"/>
          </a:xfrm>
        </p:spPr>
        <p:txBody>
          <a:bodyPr/>
          <a:lstStyle/>
          <a:p>
            <a:r>
              <a:rPr lang="en-US" sz="3200" dirty="0"/>
              <a:t>Additional Resources</a:t>
            </a:r>
          </a:p>
        </p:txBody>
      </p:sp>
    </p:spTree>
    <p:extLst>
      <p:ext uri="{BB962C8B-B14F-4D97-AF65-F5344CB8AC3E}">
        <p14:creationId xmlns:p14="http://schemas.microsoft.com/office/powerpoint/2010/main" val="1221209726"/>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Study: Closing the Loop</a:t>
            </a:r>
            <a:r>
              <a:rPr lang="en-US" dirty="0" smtClean="0"/>
              <a:t> </a:t>
            </a:r>
            <a:br>
              <a:rPr lang="en-US" dirty="0" smtClean="0"/>
            </a:br>
            <a:r>
              <a:rPr lang="en-US" sz="2800" i="1" dirty="0"/>
              <a:t>Are we properly tracking test results </a:t>
            </a:r>
            <a:r>
              <a:rPr lang="en-US" sz="2800" i="1" dirty="0" smtClean="0"/>
              <a:t/>
            </a:r>
            <a:br>
              <a:rPr lang="en-US" sz="2800" i="1" dirty="0" smtClean="0"/>
            </a:br>
            <a:r>
              <a:rPr lang="en-US" sz="2800" i="1" dirty="0" smtClean="0"/>
              <a:t>and referrals?</a:t>
            </a:r>
            <a:endParaRPr lang="en-US" i="1" dirty="0"/>
          </a:p>
        </p:txBody>
      </p:sp>
      <p:sp>
        <p:nvSpPr>
          <p:cNvPr id="3" name="Text Placeholder 2"/>
          <p:cNvSpPr>
            <a:spLocks noGrp="1"/>
          </p:cNvSpPr>
          <p:nvPr>
            <p:ph type="body" idx="1"/>
          </p:nvPr>
        </p:nvSpPr>
        <p:spPr/>
        <p:txBody>
          <a:bodyPr/>
          <a:lstStyle/>
          <a:p>
            <a:r>
              <a:rPr lang="en-US" dirty="0"/>
              <a:t>The following example is from </a:t>
            </a:r>
            <a:r>
              <a:rPr lang="en-US" dirty="0" smtClean="0"/>
              <a:t>a closed malpractice case.</a:t>
            </a:r>
            <a:endParaRPr lang="en-US" dirty="0"/>
          </a:p>
        </p:txBody>
      </p:sp>
      <p:sp>
        <p:nvSpPr>
          <p:cNvPr id="4"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996666666"/>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99592" y="863203"/>
            <a:ext cx="7344816" cy="634008"/>
          </a:xfrm>
        </p:spPr>
        <p:txBody>
          <a:bodyPr/>
          <a:lstStyle/>
          <a:p>
            <a:r>
              <a:rPr lang="en-US" dirty="0"/>
              <a:t>CRICO maps contributing factors to the way care is experienced by the </a:t>
            </a:r>
            <a:r>
              <a:rPr lang="en-US" dirty="0" smtClean="0"/>
              <a:t>patient.</a:t>
            </a:r>
            <a:endParaRPr lang="en-US" dirty="0"/>
          </a:p>
        </p:txBody>
      </p:sp>
      <p:sp>
        <p:nvSpPr>
          <p:cNvPr id="12" name="Text Placeholder 11"/>
          <p:cNvSpPr>
            <a:spLocks noGrp="1"/>
          </p:cNvSpPr>
          <p:nvPr>
            <p:ph type="body" sz="quarter" idx="11"/>
          </p:nvPr>
        </p:nvSpPr>
        <p:spPr>
          <a:xfrm>
            <a:off x="899592" y="1497211"/>
            <a:ext cx="7344816" cy="396044"/>
          </a:xfrm>
        </p:spPr>
        <p:txBody>
          <a:bodyPr/>
          <a:lstStyle/>
          <a:p>
            <a:r>
              <a:rPr lang="en-US" dirty="0"/>
              <a:t>CRICO Diagnostic Process of Care </a:t>
            </a:r>
          </a:p>
        </p:txBody>
      </p:sp>
      <p:sp>
        <p:nvSpPr>
          <p:cNvPr id="14" name="Text Placeholder 13"/>
          <p:cNvSpPr>
            <a:spLocks noGrp="1"/>
          </p:cNvSpPr>
          <p:nvPr>
            <p:ph type="body" sz="quarter" idx="12"/>
          </p:nvPr>
        </p:nvSpPr>
        <p:spPr>
          <a:xfrm>
            <a:off x="899045" y="6281926"/>
            <a:ext cx="7345363" cy="250825"/>
          </a:xfrm>
        </p:spPr>
        <p:txBody>
          <a:bodyPr/>
          <a:lstStyle/>
          <a:p>
            <a:r>
              <a:rPr lang="en-US" dirty="0" smtClean="0"/>
              <a:t>*A case will often have multiple factors identified.</a:t>
            </a:r>
          </a:p>
          <a:p>
            <a:r>
              <a:rPr lang="en-US" dirty="0"/>
              <a:t>CRICO N=175 MPL cases with claim made date 1/1/11–8/31/16 involving ambulatory care and alleging diagnostic </a:t>
            </a:r>
            <a:r>
              <a:rPr lang="en-US" dirty="0" smtClean="0"/>
              <a:t>failure.</a:t>
            </a:r>
          </a:p>
          <a:p>
            <a:r>
              <a:rPr lang="en-US" dirty="0" smtClean="0"/>
              <a:t>CBS (Comparative Benchmarking System) includes &gt;300,000 medical malpractice cases across the nation</a:t>
            </a:r>
          </a:p>
          <a:p>
            <a:r>
              <a:rPr lang="en-US" dirty="0" smtClean="0"/>
              <a:t>CBS N=2,919 </a:t>
            </a:r>
            <a:r>
              <a:rPr lang="en-US" dirty="0"/>
              <a:t>MPL cases with claim made date 1/1/11–8/31/16 involving ambulatory care and alleging diagnostic failure.</a:t>
            </a:r>
          </a:p>
        </p:txBody>
      </p:sp>
      <p:graphicFrame>
        <p:nvGraphicFramePr>
          <p:cNvPr id="6" name="Group 3"/>
          <p:cNvGraphicFramePr>
            <a:graphicFrameLocks/>
          </p:cNvGraphicFramePr>
          <p:nvPr>
            <p:extLst/>
          </p:nvPr>
        </p:nvGraphicFramePr>
        <p:xfrm>
          <a:off x="950633" y="1923861"/>
          <a:ext cx="4585915" cy="3819108"/>
        </p:xfrm>
        <a:graphic>
          <a:graphicData uri="http://schemas.openxmlformats.org/drawingml/2006/table">
            <a:tbl>
              <a:tblPr firstRow="1" bandRow="1">
                <a:tableStyleId>{0660B408-B3CF-4A94-85FC-2B1E0A45F4A2}</a:tableStyleId>
              </a:tblPr>
              <a:tblGrid>
                <a:gridCol w="3566160"/>
                <a:gridCol w="1019755"/>
              </a:tblGrid>
              <a:tr h="326901">
                <a:tc>
                  <a:txBody>
                    <a:bodyPr/>
                    <a:lstStyle/>
                    <a:p>
                      <a:pPr marL="0" marR="0" lvl="0" indent="0" algn="l" defTabSz="914400" rtl="0" eaLnBrk="0" fontAlgn="b"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step</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CRICO</a:t>
                      </a:r>
                      <a:br>
                        <a:rPr kumimoji="0" lang="en-US" sz="1100" u="none" strike="noStrike" cap="all" normalizeH="0" baseline="0" dirty="0" smtClean="0">
                          <a:ln>
                            <a:noFill/>
                          </a:ln>
                          <a:solidFill>
                            <a:srgbClr val="FFFFFF"/>
                          </a:solidFill>
                          <a:effectLst/>
                        </a:rPr>
                      </a:br>
                      <a:r>
                        <a:rPr kumimoji="0" lang="en-US" sz="1100" u="none" strike="noStrike" cap="all" normalizeH="0" baseline="0" dirty="0" smtClean="0">
                          <a:ln>
                            <a:noFill/>
                          </a:ln>
                          <a:solidFill>
                            <a:srgbClr val="FFFFFF"/>
                          </a:solidFill>
                          <a:effectLst/>
                        </a:rPr>
                        <a:t>% cases</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r>
              <a:tr h="282699">
                <a:tc>
                  <a:txBody>
                    <a:bodyPr/>
                    <a:lstStyle/>
                    <a:p>
                      <a:pPr algn="l" fontAlgn="b"/>
                      <a:r>
                        <a:rPr lang="en-US" sz="1200" u="none" strike="noStrike" dirty="0">
                          <a:effectLst/>
                        </a:rPr>
                        <a:t>1. </a:t>
                      </a:r>
                      <a:r>
                        <a:rPr lang="en-US" sz="1200" u="none" strike="noStrike" dirty="0" smtClean="0">
                          <a:effectLst/>
                        </a:rPr>
                        <a:t>Patient </a:t>
                      </a:r>
                      <a:r>
                        <a:rPr lang="en-US" sz="1200" u="none" strike="noStrike" dirty="0">
                          <a:effectLst/>
                        </a:rPr>
                        <a:t>notes problem and seeks care</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a:t>
                      </a:r>
                    </a:p>
                  </a:txBody>
                  <a:tcPr marL="9525" marR="9525" marT="9525" marB="0" anchor="ctr"/>
                </a:tc>
              </a:tr>
              <a:tr h="282699">
                <a:tc>
                  <a:txBody>
                    <a:bodyPr/>
                    <a:lstStyle/>
                    <a:p>
                      <a:pPr algn="l" fontAlgn="b"/>
                      <a:r>
                        <a:rPr lang="en-US" sz="1200" u="none" strike="noStrike" dirty="0">
                          <a:effectLst/>
                        </a:rPr>
                        <a:t>2. </a:t>
                      </a:r>
                      <a:r>
                        <a:rPr lang="en-US" sz="1200" u="none" strike="noStrike" dirty="0" smtClean="0">
                          <a:effectLst/>
                        </a:rPr>
                        <a:t>History/physical</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10%</a:t>
                      </a:r>
                    </a:p>
                  </a:txBody>
                  <a:tcPr marL="9525" marR="9525" marT="9525" marB="0" anchor="ctr"/>
                </a:tc>
              </a:tr>
              <a:tr h="282699">
                <a:tc>
                  <a:txBody>
                    <a:bodyPr/>
                    <a:lstStyle/>
                    <a:p>
                      <a:pPr algn="l" fontAlgn="b"/>
                      <a:r>
                        <a:rPr lang="en-US" sz="1200" u="none" strike="noStrike" dirty="0">
                          <a:effectLst/>
                        </a:rPr>
                        <a:t>3. Patient </a:t>
                      </a:r>
                      <a:r>
                        <a:rPr lang="en-US" sz="1200" u="none" strike="noStrike" dirty="0" smtClean="0">
                          <a:effectLst/>
                        </a:rPr>
                        <a:t>assessment/evaluation </a:t>
                      </a:r>
                      <a:r>
                        <a:rPr lang="en-US" sz="1200" u="none" strike="noStrike" dirty="0">
                          <a:effectLst/>
                        </a:rPr>
                        <a:t>of symptoms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35%</a:t>
                      </a:r>
                    </a:p>
                  </a:txBody>
                  <a:tcPr marL="9525" marR="9525" marT="9525" marB="0" anchor="ctr"/>
                </a:tc>
              </a:tr>
              <a:tr h="282699">
                <a:tc>
                  <a:txBody>
                    <a:bodyPr/>
                    <a:lstStyle/>
                    <a:p>
                      <a:pPr algn="l" fontAlgn="b"/>
                      <a:r>
                        <a:rPr lang="en-US" sz="1200" u="none" strike="noStrike" dirty="0">
                          <a:effectLst/>
                        </a:rPr>
                        <a:t>4. Diagnostic </a:t>
                      </a:r>
                      <a:r>
                        <a:rPr lang="en-US" sz="1200" u="none" strike="noStrike" dirty="0" smtClean="0">
                          <a:effectLst/>
                        </a:rPr>
                        <a:t>processing</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43%</a:t>
                      </a:r>
                    </a:p>
                  </a:txBody>
                  <a:tcPr marL="9525" marR="9525" marT="9525" marB="0" anchor="ctr"/>
                </a:tc>
              </a:tr>
              <a:tr h="282699">
                <a:tc>
                  <a:txBody>
                    <a:bodyPr/>
                    <a:lstStyle/>
                    <a:p>
                      <a:pPr algn="l" fontAlgn="b"/>
                      <a:r>
                        <a:rPr lang="en-US" sz="1200" u="none" strike="noStrike" dirty="0">
                          <a:effectLst/>
                        </a:rPr>
                        <a:t>5. Order of diagnostic/lab test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40%</a:t>
                      </a:r>
                    </a:p>
                  </a:txBody>
                  <a:tcPr marL="9525" marR="9525" marT="9525" marB="0" anchor="ctr"/>
                </a:tc>
              </a:tr>
              <a:tr h="282699">
                <a:tc>
                  <a:txBody>
                    <a:bodyPr/>
                    <a:lstStyle/>
                    <a:p>
                      <a:pPr algn="l" fontAlgn="b"/>
                      <a:r>
                        <a:rPr lang="en-US" sz="1200" u="none" strike="noStrike" dirty="0">
                          <a:effectLst/>
                        </a:rPr>
                        <a:t>6. Performance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5%</a:t>
                      </a:r>
                    </a:p>
                  </a:txBody>
                  <a:tcPr marL="9525" marR="9525" marT="9525" marB="0" anchor="ctr"/>
                </a:tc>
              </a:tr>
              <a:tr h="282699">
                <a:tc>
                  <a:txBody>
                    <a:bodyPr/>
                    <a:lstStyle/>
                    <a:p>
                      <a:pPr algn="l" fontAlgn="b"/>
                      <a:r>
                        <a:rPr lang="en-US" sz="1200" u="none" strike="noStrike" dirty="0">
                          <a:effectLst/>
                        </a:rPr>
                        <a:t>7. Interpretation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37%</a:t>
                      </a:r>
                    </a:p>
                  </a:txBody>
                  <a:tcPr marL="9525" marR="9525" marT="9525" marB="0" anchor="ctr"/>
                </a:tc>
              </a:tr>
              <a:tr h="282699">
                <a:tc>
                  <a:txBody>
                    <a:bodyPr/>
                    <a:lstStyle/>
                    <a:p>
                      <a:pPr algn="l" fontAlgn="b"/>
                      <a:r>
                        <a:rPr lang="en-US" sz="1200" u="none" strike="noStrike" dirty="0">
                          <a:effectLst/>
                        </a:rPr>
                        <a:t>8. </a:t>
                      </a:r>
                      <a:r>
                        <a:rPr lang="en-US" sz="1200" u="none" strike="noStrike" dirty="0" smtClean="0">
                          <a:effectLst/>
                        </a:rPr>
                        <a:t>Receipt/transmittal </a:t>
                      </a:r>
                      <a:r>
                        <a:rPr lang="en-US" sz="1200" u="none" strike="noStrike" dirty="0">
                          <a:effectLst/>
                        </a:rPr>
                        <a:t>of test results (to provider)</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a:t>
                      </a:r>
                    </a:p>
                  </a:txBody>
                  <a:tcPr marL="9525" marR="9525" marT="9525" marB="0" anchor="ctr"/>
                </a:tc>
              </a:tr>
              <a:tr h="282699">
                <a:tc>
                  <a:txBody>
                    <a:bodyPr/>
                    <a:lstStyle/>
                    <a:p>
                      <a:pPr algn="l" fontAlgn="b"/>
                      <a:r>
                        <a:rPr lang="en-US" sz="1200" u="none" strike="noStrike" dirty="0">
                          <a:effectLst/>
                        </a:rPr>
                        <a:t>9. Physician follow up with patient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ctr"/>
                </a:tc>
              </a:tr>
              <a:tr h="282699">
                <a:tc>
                  <a:txBody>
                    <a:bodyPr/>
                    <a:lstStyle/>
                    <a:p>
                      <a:pPr algn="l" fontAlgn="b"/>
                      <a:r>
                        <a:rPr lang="en-US" sz="1200" u="none" strike="noStrike" dirty="0">
                          <a:effectLst/>
                        </a:rPr>
                        <a:t>10. Referral management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13%</a:t>
                      </a:r>
                    </a:p>
                  </a:txBody>
                  <a:tcPr marL="9525" marR="9525" marT="9525" marB="0" anchor="ctr"/>
                </a:tc>
              </a:tr>
              <a:tr h="282699">
                <a:tc>
                  <a:txBody>
                    <a:bodyPr/>
                    <a:lstStyle/>
                    <a:p>
                      <a:pPr algn="l" fontAlgn="b"/>
                      <a:r>
                        <a:rPr lang="en-US" sz="1200" u="none" strike="noStrike" dirty="0">
                          <a:effectLst/>
                        </a:rPr>
                        <a:t>11. </a:t>
                      </a:r>
                      <a:r>
                        <a:rPr lang="en-US" sz="1200" u="none" strike="noStrike" dirty="0" smtClean="0">
                          <a:effectLst/>
                        </a:rPr>
                        <a:t>Provider-to-provider </a:t>
                      </a:r>
                      <a:r>
                        <a:rPr lang="en-US" sz="1200" u="none" strike="noStrike" dirty="0">
                          <a:effectLst/>
                        </a:rPr>
                        <a:t>communication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12%</a:t>
                      </a:r>
                    </a:p>
                  </a:txBody>
                  <a:tcPr marL="9525" marR="9525" marT="9525" marB="0" anchor="ctr"/>
                </a:tc>
              </a:tr>
              <a:tr h="282699">
                <a:tc>
                  <a:txBody>
                    <a:bodyPr/>
                    <a:lstStyle/>
                    <a:p>
                      <a:pPr algn="l" fontAlgn="b"/>
                      <a:r>
                        <a:rPr lang="en-US" sz="1200" u="none" strike="noStrike" dirty="0">
                          <a:effectLst/>
                        </a:rPr>
                        <a:t>12. Patient compliance with follow-up plan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14%</a:t>
                      </a:r>
                    </a:p>
                  </a:txBody>
                  <a:tcPr marL="9525" marR="9525" marT="9525" marB="0" anchor="ctr"/>
                </a:tc>
              </a:tr>
            </a:tbl>
          </a:graphicData>
        </a:graphic>
      </p:graphicFrame>
      <p:graphicFrame>
        <p:nvGraphicFramePr>
          <p:cNvPr id="8" name="Group 3"/>
          <p:cNvGraphicFramePr>
            <a:graphicFrameLocks/>
          </p:cNvGraphicFramePr>
          <p:nvPr>
            <p:extLst/>
          </p:nvPr>
        </p:nvGraphicFramePr>
        <p:xfrm>
          <a:off x="5583593" y="1916832"/>
          <a:ext cx="1019755" cy="3819108"/>
        </p:xfrm>
        <a:graphic>
          <a:graphicData uri="http://schemas.openxmlformats.org/drawingml/2006/table">
            <a:tbl>
              <a:tblPr firstRow="1" bandRow="1">
                <a:tableStyleId>{46F890A9-2807-4EBB-B81D-B2AA78EC7F39}</a:tableStyleId>
              </a:tblPr>
              <a:tblGrid>
                <a:gridCol w="1019755"/>
              </a:tblGrid>
              <a:tr h="326901">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kern="1200" cap="all" normalizeH="0" baseline="0" dirty="0" smtClean="0">
                          <a:ln>
                            <a:noFill/>
                          </a:ln>
                          <a:solidFill>
                            <a:srgbClr val="FFFFFF"/>
                          </a:solidFill>
                          <a:effectLst/>
                        </a:rPr>
                        <a:t>CBS</a:t>
                      </a:r>
                      <a:br>
                        <a:rPr kumimoji="0" lang="en-US" sz="1100" u="none" strike="noStrike" kern="1200" cap="all" normalizeH="0" baseline="0" dirty="0" smtClean="0">
                          <a:ln>
                            <a:noFill/>
                          </a:ln>
                          <a:solidFill>
                            <a:srgbClr val="FFFFFF"/>
                          </a:solidFill>
                          <a:effectLst/>
                        </a:rPr>
                      </a:br>
                      <a:r>
                        <a:rPr kumimoji="0" lang="en-US" sz="1100" u="none" strike="noStrike" kern="1200" cap="all" normalizeH="0" baseline="0" dirty="0" smtClean="0">
                          <a:ln>
                            <a:noFill/>
                          </a:ln>
                          <a:solidFill>
                            <a:srgbClr val="FFFFFF"/>
                          </a:solidFill>
                          <a:effectLst/>
                        </a:rPr>
                        <a:t>% Cases</a:t>
                      </a:r>
                      <a:endParaRPr kumimoji="0" lang="en-US" sz="1100" b="1" u="none" strike="noStrike" kern="1200" cap="all" normalizeH="0" baseline="0" dirty="0" smtClean="0">
                        <a:ln>
                          <a:noFill/>
                        </a:ln>
                        <a:solidFill>
                          <a:srgbClr val="FFFFFF"/>
                        </a:solidFill>
                        <a:effectLst/>
                        <a:latin typeface="+mn-lt"/>
                        <a:ea typeface="+mn-ea"/>
                        <a:cs typeface="+mn-cs"/>
                      </a:endParaRPr>
                    </a:p>
                  </a:txBody>
                  <a:tcPr anchor="ctr" horzOverflow="overflow"/>
                </a:tc>
              </a:tr>
              <a:tr h="282699">
                <a:tc>
                  <a:txBody>
                    <a:bodyPr/>
                    <a:lstStyle/>
                    <a:p>
                      <a:pPr algn="ctr" fontAlgn="b"/>
                      <a:r>
                        <a:rPr lang="en-US" sz="1200" b="0" i="0" u="none" strike="noStrike">
                          <a:solidFill>
                            <a:srgbClr val="000000"/>
                          </a:solidFill>
                          <a:effectLst/>
                          <a:latin typeface="+mn-lt"/>
                        </a:rPr>
                        <a:t>1%</a:t>
                      </a:r>
                    </a:p>
                  </a:txBody>
                  <a:tcPr marL="9525" marR="9525" marT="9525" marB="0" anchor="ctr"/>
                </a:tc>
              </a:tr>
              <a:tr h="282699">
                <a:tc>
                  <a:txBody>
                    <a:bodyPr/>
                    <a:lstStyle/>
                    <a:p>
                      <a:pPr algn="ctr" fontAlgn="b"/>
                      <a:r>
                        <a:rPr lang="en-US" sz="1200" b="0" i="0" u="none" strike="noStrike">
                          <a:solidFill>
                            <a:srgbClr val="000000"/>
                          </a:solidFill>
                          <a:effectLst/>
                          <a:latin typeface="+mn-lt"/>
                        </a:rPr>
                        <a:t>8%</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35%</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a:t>
                      </a:r>
                    </a:p>
                  </a:txBody>
                  <a:tcPr marL="9525" marR="9525" marT="9525" marB="0" anchor="ctr"/>
                </a:tc>
              </a:tr>
              <a:tr h="282699">
                <a:tc>
                  <a:txBody>
                    <a:bodyPr/>
                    <a:lstStyle/>
                    <a:p>
                      <a:pPr algn="ctr" fontAlgn="b"/>
                      <a:r>
                        <a:rPr lang="en-US" sz="1200" b="0" i="0" u="none" strike="noStrike">
                          <a:solidFill>
                            <a:srgbClr val="000000"/>
                          </a:solidFill>
                          <a:effectLst/>
                          <a:latin typeface="+mn-lt"/>
                        </a:rPr>
                        <a:t>23%</a:t>
                      </a:r>
                    </a:p>
                  </a:txBody>
                  <a:tcPr marL="9525" marR="9525" marT="9525" marB="0" anchor="ctr"/>
                </a:tc>
              </a:tr>
              <a:tr h="282699">
                <a:tc>
                  <a:txBody>
                    <a:bodyPr/>
                    <a:lstStyle/>
                    <a:p>
                      <a:pPr algn="ctr" fontAlgn="b"/>
                      <a:r>
                        <a:rPr lang="en-US" sz="1200" b="0" i="0" u="none" strike="noStrike">
                          <a:solidFill>
                            <a:srgbClr val="000000"/>
                          </a:solidFill>
                          <a:effectLst/>
                          <a:latin typeface="+mn-lt"/>
                        </a:rPr>
                        <a:t>5%</a:t>
                      </a:r>
                    </a:p>
                  </a:txBody>
                  <a:tcPr marL="9525" marR="9525" marT="9525" marB="0" anchor="ctr"/>
                </a:tc>
              </a:tr>
              <a:tr h="282699">
                <a:tc>
                  <a:txBody>
                    <a:bodyPr/>
                    <a:lstStyle/>
                    <a:p>
                      <a:pPr algn="ctr" fontAlgn="b"/>
                      <a:r>
                        <a:rPr lang="en-US" sz="1200" b="0" i="0" u="none" strike="noStrike">
                          <a:solidFill>
                            <a:srgbClr val="000000"/>
                          </a:solidFill>
                          <a:effectLst/>
                          <a:latin typeface="+mn-lt"/>
                        </a:rPr>
                        <a:t>18%</a:t>
                      </a:r>
                    </a:p>
                  </a:txBody>
                  <a:tcPr marL="9525" marR="9525" marT="9525" marB="0" anchor="ctr"/>
                </a:tc>
              </a:tr>
              <a:tr h="282699">
                <a:tc>
                  <a:txBody>
                    <a:bodyPr/>
                    <a:lstStyle/>
                    <a:p>
                      <a:pPr algn="ctr" fontAlgn="b"/>
                      <a:r>
                        <a:rPr lang="en-US" sz="1200" b="0" i="0" u="none" strike="noStrike">
                          <a:solidFill>
                            <a:srgbClr val="000000"/>
                          </a:solidFill>
                          <a:effectLst/>
                          <a:latin typeface="+mn-lt"/>
                        </a:rPr>
                        <a:t>21%</a:t>
                      </a:r>
                    </a:p>
                  </a:txBody>
                  <a:tcPr marL="9525" marR="9525" marT="9525" marB="0" anchor="ctr"/>
                </a:tc>
              </a:tr>
              <a:tr h="282699">
                <a:tc>
                  <a:txBody>
                    <a:bodyPr/>
                    <a:lstStyle/>
                    <a:p>
                      <a:pPr algn="ctr" fontAlgn="b"/>
                      <a:r>
                        <a:rPr lang="en-US" sz="1200" b="0" i="0" u="none" strike="noStrike">
                          <a:solidFill>
                            <a:srgbClr val="000000"/>
                          </a:solidFill>
                          <a:effectLst/>
                          <a:latin typeface="+mn-lt"/>
                        </a:rPr>
                        <a:t>12%</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17%</a:t>
                      </a:r>
                    </a:p>
                  </a:txBody>
                  <a:tcPr marL="9525" marR="9525" marT="9525" marB="0" anchor="ctr"/>
                </a:tc>
              </a:tr>
            </a:tbl>
          </a:graphicData>
        </a:graphic>
      </p:graphicFrame>
      <p:sp>
        <p:nvSpPr>
          <p:cNvPr id="9" name="Footer Placeholder 3"/>
          <p:cNvSpPr>
            <a:spLocks noGrp="1"/>
          </p:cNvSpPr>
          <p:nvPr>
            <p:ph type="ftr" sz="quarter" idx="3"/>
          </p:nvPr>
        </p:nvSpPr>
        <p:spPr>
          <a:xfrm>
            <a:off x="899045" y="661689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923960672"/>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p:nvPr/>
        </p:nvSpPr>
        <p:spPr bwMode="auto">
          <a:xfrm>
            <a:off x="238125" y="266700"/>
            <a:ext cx="8610600" cy="6346057"/>
          </a:xfrm>
          <a:prstGeom prst="rect">
            <a:avLst/>
          </a:prstGeom>
          <a:solidFill>
            <a:srgbClr val="766A6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8" name="Text Placeholder 7"/>
          <p:cNvSpPr>
            <a:spLocks noGrp="1"/>
          </p:cNvSpPr>
          <p:nvPr>
            <p:ph type="body" sz="quarter" idx="12"/>
          </p:nvPr>
        </p:nvSpPr>
        <p:spPr>
          <a:xfrm>
            <a:off x="899318" y="6259438"/>
            <a:ext cx="7345363" cy="250825"/>
          </a:xfrm>
        </p:spPr>
        <p:txBody>
          <a:bodyPr/>
          <a:lstStyle/>
          <a:p>
            <a:r>
              <a:rPr lang="en-US" dirty="0">
                <a:solidFill>
                  <a:srgbClr val="FFFFFF"/>
                </a:solidFill>
              </a:rPr>
              <a:t>CRICO N=175 MPL cases asserted 1/1/11–8/31/16 involving ambulatory care and alleging diagnostic failure.</a:t>
            </a:r>
          </a:p>
        </p:txBody>
      </p:sp>
      <p:sp>
        <p:nvSpPr>
          <p:cNvPr id="2" name="Title 1"/>
          <p:cNvSpPr>
            <a:spLocks noGrp="1"/>
          </p:cNvSpPr>
          <p:nvPr>
            <p:ph type="title"/>
          </p:nvPr>
        </p:nvSpPr>
        <p:spPr>
          <a:xfrm>
            <a:off x="899592" y="1484199"/>
            <a:ext cx="7358063" cy="822960"/>
          </a:xfrm>
        </p:spPr>
        <p:txBody>
          <a:bodyPr/>
          <a:lstStyle/>
          <a:p>
            <a:r>
              <a:rPr lang="en-US" dirty="0" smtClean="0">
                <a:solidFill>
                  <a:srgbClr val="FFFFFF"/>
                </a:solidFill>
              </a:rPr>
              <a:t>Malpractice case study focus: </a:t>
            </a:r>
            <a:br>
              <a:rPr lang="en-US" dirty="0" smtClean="0">
                <a:solidFill>
                  <a:srgbClr val="FFFFFF"/>
                </a:solidFill>
              </a:rPr>
            </a:br>
            <a:r>
              <a:rPr lang="en-US" dirty="0" smtClean="0">
                <a:solidFill>
                  <a:srgbClr val="FFFFFF"/>
                </a:solidFill>
              </a:rPr>
              <a:t>Test Result Management </a:t>
            </a:r>
            <a:endParaRPr lang="en-US" dirty="0">
              <a:solidFill>
                <a:srgbClr val="FFFFFF"/>
              </a:solidFill>
            </a:endParaRPr>
          </a:p>
        </p:txBody>
      </p:sp>
      <p:sp>
        <p:nvSpPr>
          <p:cNvPr id="3" name="Footer Placeholder 2"/>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3" name="Rectangle 12"/>
          <p:cNvSpPr/>
          <p:nvPr/>
        </p:nvSpPr>
        <p:spPr>
          <a:xfrm>
            <a:off x="701040" y="2552403"/>
            <a:ext cx="1752600" cy="1384995"/>
          </a:xfrm>
          <a:prstGeom prst="rect">
            <a:avLst/>
          </a:prstGeom>
        </p:spPr>
        <p:txBody>
          <a:bodyPr wrap="square">
            <a:spAutoFit/>
          </a:bodyPr>
          <a:lstStyle/>
          <a:p>
            <a:pPr algn="ctr"/>
            <a:r>
              <a:rPr lang="en-US" sz="6600" dirty="0" smtClean="0">
                <a:solidFill>
                  <a:schemeClr val="accent3"/>
                </a:solidFill>
                <a:latin typeface="+mj-lt"/>
              </a:rPr>
              <a:t>4</a:t>
            </a:r>
            <a:r>
              <a:rPr lang="en-US" sz="3600" dirty="0" smtClean="0">
                <a:solidFill>
                  <a:schemeClr val="accent3"/>
                </a:solidFill>
                <a:latin typeface="+mj-lt"/>
              </a:rPr>
              <a:t>%</a:t>
            </a:r>
            <a:r>
              <a:rPr lang="en-US" sz="6600" dirty="0" smtClean="0">
                <a:solidFill>
                  <a:schemeClr val="accent3"/>
                </a:solidFill>
              </a:rPr>
              <a:t> </a:t>
            </a:r>
            <a:r>
              <a:rPr lang="en-US" dirty="0">
                <a:solidFill>
                  <a:schemeClr val="accent3"/>
                </a:solidFill>
              </a:rPr>
              <a:t/>
            </a:r>
            <a:br>
              <a:rPr lang="en-US" dirty="0">
                <a:solidFill>
                  <a:schemeClr val="accent3"/>
                </a:solidFill>
              </a:rPr>
            </a:br>
            <a:r>
              <a:rPr lang="en-US" dirty="0">
                <a:solidFill>
                  <a:srgbClr val="FFFFFF"/>
                </a:solidFill>
              </a:rPr>
              <a:t>of cases </a:t>
            </a:r>
            <a:endParaRPr lang="en-US" sz="1600" dirty="0">
              <a:solidFill>
                <a:srgbClr val="FFFFFF"/>
              </a:solidFill>
            </a:endParaRPr>
          </a:p>
        </p:txBody>
      </p:sp>
      <p:sp>
        <p:nvSpPr>
          <p:cNvPr id="15" name="Rectangle 14"/>
          <p:cNvSpPr/>
          <p:nvPr/>
        </p:nvSpPr>
        <p:spPr>
          <a:xfrm>
            <a:off x="2598420" y="2839563"/>
            <a:ext cx="4572000" cy="1477328"/>
          </a:xfrm>
          <a:prstGeom prst="rect">
            <a:avLst/>
          </a:prstGeom>
        </p:spPr>
        <p:txBody>
          <a:bodyPr>
            <a:spAutoFit/>
          </a:bodyPr>
          <a:lstStyle/>
          <a:p>
            <a:r>
              <a:rPr lang="en-US" dirty="0">
                <a:solidFill>
                  <a:srgbClr val="FFFFFF"/>
                </a:solidFill>
              </a:rPr>
              <a:t>had </a:t>
            </a:r>
            <a:r>
              <a:rPr lang="en-US" dirty="0" smtClean="0">
                <a:solidFill>
                  <a:srgbClr val="FFFFFF"/>
                </a:solidFill>
              </a:rPr>
              <a:t>a </a:t>
            </a:r>
            <a:r>
              <a:rPr lang="en-US" dirty="0" smtClean="0">
                <a:solidFill>
                  <a:schemeClr val="accent3"/>
                </a:solidFill>
              </a:rPr>
              <a:t>test result management </a:t>
            </a:r>
            <a:r>
              <a:rPr lang="en-US" dirty="0" smtClean="0">
                <a:solidFill>
                  <a:srgbClr val="FFFFFF"/>
                </a:solidFill>
              </a:rPr>
              <a:t>error identified </a:t>
            </a:r>
            <a:r>
              <a:rPr lang="en-US" dirty="0">
                <a:solidFill>
                  <a:srgbClr val="FFFFFF"/>
                </a:solidFill>
              </a:rPr>
              <a:t>as a contributing factor, i.e., </a:t>
            </a:r>
            <a:r>
              <a:rPr lang="en-US" dirty="0" smtClean="0">
                <a:solidFill>
                  <a:srgbClr val="FFFFFF"/>
                </a:solidFill>
              </a:rPr>
              <a:t>receipt/review of test result by ordering physician is not completed or is significantly delayed</a:t>
            </a:r>
            <a:endParaRPr lang="en-US" dirty="0">
              <a:solidFill>
                <a:srgbClr val="FFFFFF"/>
              </a:solidFill>
            </a:endParaRPr>
          </a:p>
        </p:txBody>
      </p:sp>
    </p:spTree>
    <p:extLst>
      <p:ext uri="{BB962C8B-B14F-4D97-AF65-F5344CB8AC3E}">
        <p14:creationId xmlns:p14="http://schemas.microsoft.com/office/powerpoint/2010/main" val="239074653"/>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11" name="Content Placeholder 10"/>
          <p:cNvSpPr>
            <a:spLocks noGrp="1"/>
          </p:cNvSpPr>
          <p:nvPr>
            <p:ph idx="1"/>
          </p:nvPr>
        </p:nvSpPr>
        <p:spPr/>
        <p:txBody>
          <a:bodyPr/>
          <a:lstStyle/>
          <a:p>
            <a:r>
              <a:rPr lang="en-US" dirty="0" smtClean="0"/>
              <a:t>Patient</a:t>
            </a:r>
          </a:p>
          <a:p>
            <a:pPr marL="0" lvl="1" indent="0">
              <a:buNone/>
            </a:pPr>
            <a:r>
              <a:rPr lang="en-US" dirty="0" smtClean="0"/>
              <a:t>Leslie, 8-year-old female</a:t>
            </a:r>
          </a:p>
          <a:p>
            <a:r>
              <a:rPr lang="en-US" dirty="0" smtClean="0"/>
              <a:t>Day 1</a:t>
            </a:r>
          </a:p>
          <a:p>
            <a:pPr marL="342900" lvl="1" indent="-342900">
              <a:spcAft>
                <a:spcPts val="900"/>
              </a:spcAft>
            </a:pPr>
            <a:r>
              <a:rPr lang="en-US" dirty="0"/>
              <a:t>Leslie, </a:t>
            </a:r>
            <a:r>
              <a:rPr lang="en-US" dirty="0" smtClean="0"/>
              <a:t>who has </a:t>
            </a:r>
            <a:r>
              <a:rPr lang="en-US" dirty="0"/>
              <a:t>a history of forearm fractures and </a:t>
            </a:r>
            <a:r>
              <a:rPr lang="en-US" dirty="0" smtClean="0"/>
              <a:t>osteopenia, is </a:t>
            </a:r>
            <a:r>
              <a:rPr lang="en-US" dirty="0"/>
              <a:t>referred to an endocrinologist, </a:t>
            </a:r>
            <a:r>
              <a:rPr lang="en-US" dirty="0" smtClean="0"/>
              <a:t>whose interim </a:t>
            </a:r>
            <a:r>
              <a:rPr lang="en-US" dirty="0"/>
              <a:t>diagnosis </a:t>
            </a:r>
            <a:r>
              <a:rPr lang="en-US" dirty="0" smtClean="0"/>
              <a:t>is </a:t>
            </a:r>
            <a:r>
              <a:rPr lang="en-US" dirty="0"/>
              <a:t>idiopathic juvenile osteoporosis (IJO</a:t>
            </a:r>
            <a:r>
              <a:rPr lang="en-US" dirty="0" smtClean="0"/>
              <a:t>)</a:t>
            </a:r>
          </a:p>
          <a:p>
            <a:pPr marL="342900" lvl="1" indent="-342900"/>
            <a:r>
              <a:rPr lang="en-US" dirty="0"/>
              <a:t>Leslie </a:t>
            </a:r>
            <a:r>
              <a:rPr lang="en-US" dirty="0" smtClean="0"/>
              <a:t>is </a:t>
            </a:r>
            <a:r>
              <a:rPr lang="en-US" dirty="0"/>
              <a:t>referred to a gastroenterologist to rule out celiac disease as the underlying </a:t>
            </a:r>
            <a:r>
              <a:rPr lang="en-US" dirty="0" smtClean="0"/>
              <a:t>cause</a:t>
            </a:r>
            <a:endParaRPr lang="en-US" dirty="0"/>
          </a:p>
        </p:txBody>
      </p:sp>
      <p:sp>
        <p:nvSpPr>
          <p:cNvPr id="10" name="Title 9"/>
          <p:cNvSpPr>
            <a:spLocks noGrp="1"/>
          </p:cNvSpPr>
          <p:nvPr>
            <p:ph type="title"/>
          </p:nvPr>
        </p:nvSpPr>
        <p:spPr/>
        <p:txBody>
          <a:bodyPr/>
          <a:lstStyle/>
          <a:p>
            <a:r>
              <a:rPr lang="en-US" dirty="0" smtClean="0"/>
              <a:t>Case Study</a:t>
            </a:r>
            <a:endParaRPr lang="en-US" dirty="0"/>
          </a:p>
        </p:txBody>
      </p:sp>
      <p:sp>
        <p:nvSpPr>
          <p:cNvPr id="12" name="Text Placeholder 11"/>
          <p:cNvSpPr>
            <a:spLocks noGrp="1"/>
          </p:cNvSpPr>
          <p:nvPr>
            <p:ph type="body" sz="quarter" idx="11"/>
          </p:nvPr>
        </p:nvSpPr>
        <p:spPr/>
        <p:txBody>
          <a:bodyPr/>
          <a:lstStyle/>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pic>
        <p:nvPicPr>
          <p:cNvPr id="2" name="Picture 1"/>
          <p:cNvPicPr>
            <a:picLocks noChangeAspect="1"/>
          </p:cNvPicPr>
          <p:nvPr/>
        </p:nvPicPr>
        <p:blipFill>
          <a:blip r:embed="rId3"/>
          <a:stretch>
            <a:fillRect/>
          </a:stretch>
        </p:blipFill>
        <p:spPr>
          <a:xfrm>
            <a:off x="641" y="2317428"/>
            <a:ext cx="2901615" cy="1942338"/>
          </a:xfrm>
          <a:prstGeom prst="rect">
            <a:avLst/>
          </a:prstGeom>
        </p:spPr>
      </p:pic>
    </p:spTree>
    <p:extLst>
      <p:ext uri="{BB962C8B-B14F-4D97-AF65-F5344CB8AC3E}">
        <p14:creationId xmlns:p14="http://schemas.microsoft.com/office/powerpoint/2010/main" val="8437584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11" name="Content Placeholder 10"/>
          <p:cNvSpPr>
            <a:spLocks noGrp="1"/>
          </p:cNvSpPr>
          <p:nvPr>
            <p:ph idx="1"/>
          </p:nvPr>
        </p:nvSpPr>
        <p:spPr/>
        <p:txBody>
          <a:bodyPr/>
          <a:lstStyle/>
          <a:p>
            <a:r>
              <a:rPr lang="en-US" dirty="0" smtClean="0"/>
              <a:t>Patient</a:t>
            </a:r>
          </a:p>
          <a:p>
            <a:pPr marL="0" lvl="1" indent="0">
              <a:buNone/>
            </a:pPr>
            <a:r>
              <a:rPr lang="en-US" dirty="0" smtClean="0"/>
              <a:t>Gina, 34-year-old female</a:t>
            </a:r>
          </a:p>
          <a:p>
            <a:r>
              <a:rPr lang="en-US" dirty="0" smtClean="0"/>
              <a:t>Day 1</a:t>
            </a:r>
          </a:p>
          <a:p>
            <a:pPr marL="0" lvl="1" indent="0">
              <a:buNone/>
            </a:pPr>
            <a:r>
              <a:rPr lang="en-US" dirty="0" smtClean="0"/>
              <a:t>Gina is seen in her gynecologist’s office for a self-detected breast lump. Her physical exam is noted as normal. The gynecologist orders a mammogram, but does not indicate Gina’s complaint (lump) on the order.</a:t>
            </a:r>
          </a:p>
          <a:p>
            <a:endParaRPr lang="en-US" dirty="0"/>
          </a:p>
        </p:txBody>
      </p:sp>
      <p:sp>
        <p:nvSpPr>
          <p:cNvPr id="10" name="Title 9"/>
          <p:cNvSpPr>
            <a:spLocks noGrp="1"/>
          </p:cNvSpPr>
          <p:nvPr>
            <p:ph type="title"/>
          </p:nvPr>
        </p:nvSpPr>
        <p:spPr/>
        <p:txBody>
          <a:bodyPr/>
          <a:lstStyle/>
          <a:p>
            <a:r>
              <a:rPr lang="en-US" dirty="0" smtClean="0"/>
              <a:t>Case Study</a:t>
            </a:r>
            <a:endParaRPr lang="en-US" dirty="0"/>
          </a:p>
        </p:txBody>
      </p:sp>
      <p:sp>
        <p:nvSpPr>
          <p:cNvPr id="12" name="Text Placeholder 11"/>
          <p:cNvSpPr>
            <a:spLocks noGrp="1"/>
          </p:cNvSpPr>
          <p:nvPr>
            <p:ph type="body" sz="quarter" idx="11"/>
          </p:nvPr>
        </p:nvSpPr>
        <p:spPr/>
        <p:txBody>
          <a:bodyPr/>
          <a:lstStyle/>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Tree>
    <p:extLst>
      <p:ext uri="{BB962C8B-B14F-4D97-AF65-F5344CB8AC3E}">
        <p14:creationId xmlns:p14="http://schemas.microsoft.com/office/powerpoint/2010/main" val="4080167854"/>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Days 5-10</a:t>
            </a:r>
          </a:p>
          <a:p>
            <a:pPr marL="342900" lvl="1" indent="-342900">
              <a:spcAft>
                <a:spcPts val="900"/>
              </a:spcAft>
            </a:pPr>
            <a:r>
              <a:rPr lang="en-US" dirty="0"/>
              <a:t>An upper </a:t>
            </a:r>
            <a:r>
              <a:rPr lang="en-US" dirty="0" smtClean="0"/>
              <a:t>endoscopy is performed </a:t>
            </a:r>
            <a:r>
              <a:rPr lang="en-US" dirty="0"/>
              <a:t>by </a:t>
            </a:r>
            <a:r>
              <a:rPr lang="en-US" dirty="0" smtClean="0"/>
              <a:t>a physician different from the GI to whom </a:t>
            </a:r>
            <a:r>
              <a:rPr lang="en-US" dirty="0"/>
              <a:t>Leslie </a:t>
            </a:r>
            <a:r>
              <a:rPr lang="en-US" dirty="0" smtClean="0"/>
              <a:t>was referred</a:t>
            </a:r>
          </a:p>
          <a:p>
            <a:pPr marL="342900" lvl="1" indent="-342900">
              <a:spcAft>
                <a:spcPts val="900"/>
              </a:spcAft>
            </a:pPr>
            <a:r>
              <a:rPr lang="en-US" dirty="0" smtClean="0"/>
              <a:t>The endoscopy indicates </a:t>
            </a:r>
            <a:r>
              <a:rPr lang="en-US" dirty="0"/>
              <a:t>all structures </a:t>
            </a:r>
            <a:r>
              <a:rPr lang="en-US" dirty="0" smtClean="0"/>
              <a:t>appear </a:t>
            </a:r>
            <a:r>
              <a:rPr lang="en-US" dirty="0"/>
              <a:t>normal. Five days later, the pathology report </a:t>
            </a:r>
            <a:r>
              <a:rPr lang="en-US" dirty="0" smtClean="0"/>
              <a:t>is </a:t>
            </a:r>
            <a:r>
              <a:rPr lang="en-US" dirty="0"/>
              <a:t>positive for celiac disease</a:t>
            </a:r>
            <a:r>
              <a:rPr lang="en-US" dirty="0" smtClean="0"/>
              <a:t>.</a:t>
            </a:r>
            <a:endParaRPr lang="en-US" dirty="0"/>
          </a:p>
          <a:p>
            <a:pPr marL="0" lvl="1" indent="0">
              <a:buNone/>
            </a:pPr>
            <a:endParaRPr lang="en-US" dirty="0" smtClean="0"/>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Leslie, </a:t>
            </a:r>
            <a:r>
              <a:rPr lang="en-US" dirty="0"/>
              <a:t>8-year-old female w/history of </a:t>
            </a:r>
            <a:r>
              <a:rPr lang="en-US" dirty="0" smtClean="0"/>
              <a:t>fractures and </a:t>
            </a:r>
            <a:r>
              <a:rPr lang="en-US" dirty="0"/>
              <a:t>osteopenia</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a:stretch>
            <a:fillRect/>
          </a:stretch>
        </p:blipFill>
        <p:spPr>
          <a:xfrm>
            <a:off x="641" y="2317428"/>
            <a:ext cx="2901615" cy="1942338"/>
          </a:xfrm>
          <a:prstGeom prst="rect">
            <a:avLst/>
          </a:prstGeom>
        </p:spPr>
      </p:pic>
    </p:spTree>
    <p:extLst>
      <p:ext uri="{BB962C8B-B14F-4D97-AF65-F5344CB8AC3E}">
        <p14:creationId xmlns:p14="http://schemas.microsoft.com/office/powerpoint/2010/main" val="1177881481"/>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Three years later</a:t>
            </a:r>
          </a:p>
          <a:p>
            <a:pPr marL="342900" lvl="1" indent="-342900">
              <a:spcAft>
                <a:spcPts val="900"/>
              </a:spcAft>
            </a:pPr>
            <a:r>
              <a:rPr lang="en-US" dirty="0"/>
              <a:t>Over the next three years, Leslie </a:t>
            </a:r>
            <a:r>
              <a:rPr lang="en-US" dirty="0" smtClean="0"/>
              <a:t>is treated </a:t>
            </a:r>
            <a:r>
              <a:rPr lang="en-US" dirty="0"/>
              <a:t>by her </a:t>
            </a:r>
            <a:r>
              <a:rPr lang="en-US" dirty="0" smtClean="0"/>
              <a:t>GI, </a:t>
            </a:r>
            <a:r>
              <a:rPr lang="en-US" dirty="0"/>
              <a:t>endocrinologist, and orthopedic surgeon for </a:t>
            </a:r>
            <a:r>
              <a:rPr lang="en-US" dirty="0" smtClean="0"/>
              <a:t>IJO</a:t>
            </a:r>
          </a:p>
          <a:p>
            <a:pPr marL="342900" lvl="1" indent="-342900">
              <a:spcAft>
                <a:spcPts val="900"/>
              </a:spcAft>
            </a:pPr>
            <a:r>
              <a:rPr lang="en-US" dirty="0" smtClean="0"/>
              <a:t>When </a:t>
            </a:r>
            <a:r>
              <a:rPr lang="en-US" dirty="0"/>
              <a:t>Leslie </a:t>
            </a:r>
            <a:r>
              <a:rPr lang="en-US" dirty="0" smtClean="0"/>
              <a:t>develops </a:t>
            </a:r>
            <a:r>
              <a:rPr lang="en-US" dirty="0"/>
              <a:t>abdominal pain and constipation, her PCP (different from three years prior) </a:t>
            </a:r>
            <a:r>
              <a:rPr lang="en-US" dirty="0" smtClean="0"/>
              <a:t>conducts </a:t>
            </a:r>
            <a:r>
              <a:rPr lang="en-US" dirty="0"/>
              <a:t>a celiac test, which </a:t>
            </a:r>
            <a:r>
              <a:rPr lang="en-US" dirty="0" smtClean="0"/>
              <a:t>is positive </a:t>
            </a:r>
          </a:p>
          <a:p>
            <a:pPr marL="342900" lvl="1" indent="-342900">
              <a:spcAft>
                <a:spcPts val="900"/>
              </a:spcAft>
            </a:pPr>
            <a:r>
              <a:rPr lang="en-US" dirty="0" smtClean="0"/>
              <a:t>The </a:t>
            </a:r>
            <a:r>
              <a:rPr lang="en-US" dirty="0"/>
              <a:t>endocrinologist </a:t>
            </a:r>
            <a:r>
              <a:rPr lang="en-US" dirty="0" smtClean="0"/>
              <a:t>asks the GI if </a:t>
            </a:r>
            <a:r>
              <a:rPr lang="en-US" dirty="0"/>
              <a:t>a patient </a:t>
            </a:r>
            <a:r>
              <a:rPr lang="en-US" dirty="0" smtClean="0"/>
              <a:t>can </a:t>
            </a:r>
            <a:r>
              <a:rPr lang="en-US" dirty="0"/>
              <a:t>become celiac positive three years after a negative </a:t>
            </a:r>
            <a:r>
              <a:rPr lang="en-US" dirty="0" smtClean="0"/>
              <a:t>test</a:t>
            </a:r>
            <a:endParaRPr lang="en-US" dirty="0"/>
          </a:p>
          <a:p>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Leslie, 8-year-old female w/history of fractures and </a:t>
            </a:r>
            <a:r>
              <a:rPr lang="en-US" dirty="0"/>
              <a:t>osteopenia</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a:stretch>
            <a:fillRect/>
          </a:stretch>
        </p:blipFill>
        <p:spPr>
          <a:xfrm>
            <a:off x="641" y="2317428"/>
            <a:ext cx="2901615" cy="1942338"/>
          </a:xfrm>
          <a:prstGeom prst="rect">
            <a:avLst/>
          </a:prstGeom>
        </p:spPr>
      </p:pic>
    </p:spTree>
    <p:extLst>
      <p:ext uri="{BB962C8B-B14F-4D97-AF65-F5344CB8AC3E}">
        <p14:creationId xmlns:p14="http://schemas.microsoft.com/office/powerpoint/2010/main" val="2224144394"/>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Three years later (continued)</a:t>
            </a:r>
          </a:p>
          <a:p>
            <a:pPr marL="342900" lvl="1" indent="-342900">
              <a:spcAft>
                <a:spcPts val="900"/>
              </a:spcAft>
            </a:pPr>
            <a:r>
              <a:rPr lang="en-US" dirty="0" smtClean="0"/>
              <a:t>Upon review, the GI sees the celiac-positive </a:t>
            </a:r>
            <a:r>
              <a:rPr lang="en-US" dirty="0"/>
              <a:t>results from three years prior in the patient’s </a:t>
            </a:r>
            <a:r>
              <a:rPr lang="en-US" dirty="0" smtClean="0"/>
              <a:t>chart</a:t>
            </a:r>
          </a:p>
          <a:p>
            <a:pPr marL="342900" lvl="1" indent="-342900">
              <a:spcAft>
                <a:spcPts val="900"/>
              </a:spcAft>
            </a:pPr>
            <a:r>
              <a:rPr lang="en-US" dirty="0" smtClean="0"/>
              <a:t>Neither </a:t>
            </a:r>
            <a:r>
              <a:rPr lang="en-US" dirty="0"/>
              <a:t>the endocrinologist nor the referring gastroenterologist had ever reviewed </a:t>
            </a:r>
            <a:r>
              <a:rPr lang="en-US" dirty="0" smtClean="0"/>
              <a:t>them</a:t>
            </a:r>
            <a:endParaRPr lang="en-US" dirty="0"/>
          </a:p>
          <a:p>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Leslie, 8-year-old female w/history of fractures and </a:t>
            </a:r>
            <a:r>
              <a:rPr lang="en-US" dirty="0"/>
              <a:t>osteopenia</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a:stretch>
            <a:fillRect/>
          </a:stretch>
        </p:blipFill>
        <p:spPr>
          <a:xfrm>
            <a:off x="641" y="2317428"/>
            <a:ext cx="2901615" cy="1942338"/>
          </a:xfrm>
          <a:prstGeom prst="rect">
            <a:avLst/>
          </a:prstGeom>
        </p:spPr>
      </p:pic>
    </p:spTree>
    <p:extLst>
      <p:ext uri="{BB962C8B-B14F-4D97-AF65-F5344CB8AC3E}">
        <p14:creationId xmlns:p14="http://schemas.microsoft.com/office/powerpoint/2010/main" val="903421093"/>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Outcome</a:t>
            </a:r>
          </a:p>
          <a:p>
            <a:pPr lvl="1">
              <a:spcAft>
                <a:spcPts val="900"/>
              </a:spcAft>
            </a:pPr>
            <a:r>
              <a:rPr lang="en-US" dirty="0"/>
              <a:t>When notified, the girl’s parents </a:t>
            </a:r>
            <a:r>
              <a:rPr lang="en-US" dirty="0" smtClean="0"/>
              <a:t>say that </a:t>
            </a:r>
            <a:r>
              <a:rPr lang="en-US" dirty="0"/>
              <a:t>they had been told the initial test results were negative, but </a:t>
            </a:r>
            <a:r>
              <a:rPr lang="en-US" dirty="0" smtClean="0"/>
              <a:t>cannot </a:t>
            </a:r>
            <a:r>
              <a:rPr lang="en-US" dirty="0"/>
              <a:t>recall by </a:t>
            </a:r>
            <a:r>
              <a:rPr lang="en-US" dirty="0" smtClean="0"/>
              <a:t>whom </a:t>
            </a:r>
          </a:p>
          <a:p>
            <a:pPr lvl="1">
              <a:spcAft>
                <a:spcPts val="900"/>
              </a:spcAft>
            </a:pPr>
            <a:r>
              <a:rPr lang="en-US" dirty="0" smtClean="0"/>
              <a:t>With </a:t>
            </a:r>
            <a:r>
              <a:rPr lang="en-US" dirty="0"/>
              <a:t>a gluten-free diet, the girl’s condition gradually </a:t>
            </a:r>
            <a:r>
              <a:rPr lang="en-US" dirty="0" smtClean="0"/>
              <a:t>improves</a:t>
            </a:r>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Leslie, </a:t>
            </a:r>
            <a:r>
              <a:rPr lang="en-US" dirty="0"/>
              <a:t>8-year-old female w/history of fractures and osteopenia</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a:stretch>
            <a:fillRect/>
          </a:stretch>
        </p:blipFill>
        <p:spPr>
          <a:xfrm>
            <a:off x="641" y="2317428"/>
            <a:ext cx="2901615" cy="1942338"/>
          </a:xfrm>
          <a:prstGeom prst="rect">
            <a:avLst/>
          </a:prstGeom>
        </p:spPr>
      </p:pic>
    </p:spTree>
    <p:extLst>
      <p:ext uri="{BB962C8B-B14F-4D97-AF65-F5344CB8AC3E}">
        <p14:creationId xmlns:p14="http://schemas.microsoft.com/office/powerpoint/2010/main" val="1899421921"/>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smtClean="0"/>
              <a:t>The </a:t>
            </a:r>
            <a:r>
              <a:rPr lang="en-US" dirty="0"/>
              <a:t>pathologist routed the </a:t>
            </a:r>
            <a:r>
              <a:rPr lang="en-US" dirty="0" smtClean="0"/>
              <a:t>(initial) celiac </a:t>
            </a:r>
            <a:br>
              <a:rPr lang="en-US" dirty="0" smtClean="0"/>
            </a:br>
            <a:r>
              <a:rPr lang="en-US" dirty="0" smtClean="0"/>
              <a:t>test </a:t>
            </a:r>
            <a:r>
              <a:rPr lang="en-US" dirty="0"/>
              <a:t>results to the gastroenterologist who performed the endoscopy, but not to any </a:t>
            </a:r>
            <a:r>
              <a:rPr lang="en-US" dirty="0" smtClean="0"/>
              <a:t/>
            </a:r>
            <a:br>
              <a:rPr lang="en-US" dirty="0" smtClean="0"/>
            </a:br>
            <a:r>
              <a:rPr lang="en-US" dirty="0" smtClean="0"/>
              <a:t>of </a:t>
            </a:r>
            <a:r>
              <a:rPr lang="en-US" dirty="0"/>
              <a:t>the patient’s other </a:t>
            </a:r>
            <a:r>
              <a:rPr lang="en-US" dirty="0" smtClean="0"/>
              <a:t>caregivers </a:t>
            </a:r>
          </a:p>
          <a:p>
            <a:r>
              <a:rPr lang="en-US" dirty="0" smtClean="0"/>
              <a:t>Safer Care Recommendation</a:t>
            </a:r>
            <a:br>
              <a:rPr lang="en-US" dirty="0" smtClean="0"/>
            </a:br>
            <a:r>
              <a:rPr lang="en-US" sz="2000" i="0" dirty="0" smtClean="0">
                <a:solidFill>
                  <a:schemeClr val="tx1"/>
                </a:solidFill>
                <a:latin typeface="+mn-lt"/>
              </a:rPr>
              <a:t>Patients </a:t>
            </a:r>
            <a:r>
              <a:rPr lang="en-US" sz="2000" i="0" dirty="0">
                <a:solidFill>
                  <a:schemeClr val="tx1"/>
                </a:solidFill>
                <a:latin typeface="+mn-lt"/>
              </a:rPr>
              <a:t>undergoing a test/procedure expect coordination among all of the providers involved. A system that allows abnormal results to be go unnoticed by subsequent providers needs to be assessed and </a:t>
            </a:r>
            <a:r>
              <a:rPr lang="en-US" sz="2000" i="0" dirty="0" smtClean="0">
                <a:solidFill>
                  <a:schemeClr val="tx1"/>
                </a:solidFill>
                <a:latin typeface="+mn-lt"/>
              </a:rPr>
              <a:t>fixed.</a:t>
            </a:r>
            <a:endParaRPr lang="en-US" i="1" dirty="0" smtClean="0"/>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Leslie, </a:t>
            </a:r>
            <a:r>
              <a:rPr lang="en-US" dirty="0"/>
              <a:t>8-year-old female w/history of fractures and osteopenia</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4" name="Rectangle 13"/>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a:blip r:embed="rId3"/>
          <a:stretch>
            <a:fillRect/>
          </a:stretch>
        </p:blipFill>
        <p:spPr>
          <a:xfrm>
            <a:off x="641" y="2317428"/>
            <a:ext cx="2901615" cy="1942338"/>
          </a:xfrm>
          <a:prstGeom prst="rect">
            <a:avLst/>
          </a:prstGeom>
        </p:spPr>
      </p:pic>
    </p:spTree>
    <p:extLst>
      <p:ext uri="{BB962C8B-B14F-4D97-AF65-F5344CB8AC3E}">
        <p14:creationId xmlns:p14="http://schemas.microsoft.com/office/powerpoint/2010/main" val="2814746534"/>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smtClean="0"/>
              <a:t>Several </a:t>
            </a:r>
            <a:r>
              <a:rPr lang="en-US" dirty="0"/>
              <a:t>caregivers proceeded with a misguided treatment plan for three years </a:t>
            </a:r>
            <a:r>
              <a:rPr lang="en-US" dirty="0" smtClean="0"/>
              <a:t/>
            </a:r>
            <a:br>
              <a:rPr lang="en-US" dirty="0" smtClean="0"/>
            </a:br>
            <a:r>
              <a:rPr lang="en-US" dirty="0" smtClean="0"/>
              <a:t>after </a:t>
            </a:r>
            <a:r>
              <a:rPr lang="en-US" dirty="0"/>
              <a:t>the celiac test results were </a:t>
            </a:r>
            <a:r>
              <a:rPr lang="en-US" dirty="0" smtClean="0"/>
              <a:t>reported</a:t>
            </a:r>
            <a:endParaRPr lang="en-US" dirty="0"/>
          </a:p>
          <a:p>
            <a:pPr marL="0" lvl="1" indent="0">
              <a:buNone/>
            </a:pPr>
            <a:endParaRPr lang="en-US" dirty="0" smtClean="0"/>
          </a:p>
          <a:p>
            <a:r>
              <a:rPr lang="en-US" dirty="0" smtClean="0"/>
              <a:t>Safer Care Recommendation</a:t>
            </a:r>
            <a:br>
              <a:rPr lang="en-US" dirty="0" smtClean="0"/>
            </a:br>
            <a:r>
              <a:rPr lang="en-US" sz="2000" i="0" dirty="0" smtClean="0">
                <a:solidFill>
                  <a:schemeClr val="tx1"/>
                </a:solidFill>
                <a:latin typeface="+mn-lt"/>
              </a:rPr>
              <a:t>The </a:t>
            </a:r>
            <a:r>
              <a:rPr lang="en-US" sz="2000" i="0" dirty="0">
                <a:solidFill>
                  <a:schemeClr val="tx1"/>
                </a:solidFill>
                <a:latin typeface="+mn-lt"/>
              </a:rPr>
              <a:t>decision to order a test must include a commitment to close the loop all the way through reviewing and sharing the results with subsequent providers and the patient</a:t>
            </a:r>
            <a:endParaRPr lang="en-US" sz="2000" i="0" dirty="0" smtClean="0">
              <a:solidFill>
                <a:schemeClr val="tx1"/>
              </a:solidFill>
              <a:latin typeface="+mn-lt"/>
            </a:endParaRP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err="1"/>
              <a:t>Lamesha</a:t>
            </a:r>
            <a:r>
              <a:rPr lang="en-US" dirty="0"/>
              <a:t>, 8-year-old female w/history of fractures and osteopenia</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1" name="Rectangle 10"/>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a:blip r:embed="rId3"/>
          <a:stretch>
            <a:fillRect/>
          </a:stretch>
        </p:blipFill>
        <p:spPr>
          <a:xfrm>
            <a:off x="641" y="2317428"/>
            <a:ext cx="2901615" cy="1942338"/>
          </a:xfrm>
          <a:prstGeom prst="rect">
            <a:avLst/>
          </a:prstGeom>
        </p:spPr>
      </p:pic>
    </p:spTree>
    <p:extLst>
      <p:ext uri="{BB962C8B-B14F-4D97-AF65-F5344CB8AC3E}">
        <p14:creationId xmlns:p14="http://schemas.microsoft.com/office/powerpoint/2010/main" val="3680488229"/>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a:t>Has this type of event ever happened here?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82725762"/>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bwMode="auto">
          <a:xfrm>
            <a:off x="795453" y="2028342"/>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a:solidFill>
                  <a:srgbClr val="FFFFFF"/>
                </a:solidFill>
                <a:latin typeface="+mj-lt"/>
              </a:rPr>
              <a:t>What is our process for closing the loop on test results/consult reports?</a:t>
            </a:r>
            <a:endParaRPr lang="en-US" sz="3600" i="1" dirty="0">
              <a:solidFill>
                <a:srgbClr val="FFFFFF"/>
              </a:solidFill>
              <a:latin typeface="+mj-lt"/>
            </a:endParaRPr>
          </a:p>
        </p:txBody>
      </p:sp>
      <p:sp>
        <p:nvSpPr>
          <p:cNvPr id="10" name="Content Placeholder 9"/>
          <p:cNvSpPr>
            <a:spLocks noGrp="1"/>
          </p:cNvSpPr>
          <p:nvPr>
            <p:ph idx="1"/>
          </p:nvPr>
        </p:nvSpPr>
        <p:spPr/>
        <p:txBody>
          <a:bodyPr/>
          <a:lstStyle/>
          <a:p>
            <a:r>
              <a:rPr lang="en-US" dirty="0" smtClean="0"/>
              <a:t>Recommended Practice</a:t>
            </a:r>
          </a:p>
          <a:p>
            <a:pPr>
              <a:spcBef>
                <a:spcPts val="1200"/>
              </a:spcBef>
            </a:pPr>
            <a:r>
              <a:rPr lang="en-US" sz="2000" i="0" dirty="0" smtClean="0">
                <a:solidFill>
                  <a:schemeClr val="tx1"/>
                </a:solidFill>
                <a:latin typeface="+mn-lt"/>
              </a:rPr>
              <a:t>Obtain </a:t>
            </a:r>
            <a:r>
              <a:rPr lang="en-US" sz="2000" i="0" dirty="0">
                <a:solidFill>
                  <a:schemeClr val="tx1"/>
                </a:solidFill>
                <a:latin typeface="+mn-lt"/>
              </a:rPr>
              <a:t>a baseline assessment by performing a random audit of normal and abnormal result notifications</a:t>
            </a:r>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Closing the Loop</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860618847"/>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Recommended Practices</a:t>
            </a:r>
          </a:p>
          <a:p>
            <a:pPr>
              <a:spcBef>
                <a:spcPts val="1200"/>
              </a:spcBef>
            </a:pPr>
            <a:r>
              <a:rPr lang="en-US" sz="2000" i="0" dirty="0" smtClean="0">
                <a:solidFill>
                  <a:schemeClr val="tx1"/>
                </a:solidFill>
                <a:latin typeface="+mn-lt"/>
              </a:rPr>
              <a:t>Develop </a:t>
            </a:r>
            <a:r>
              <a:rPr lang="en-US" sz="2000" i="0" dirty="0">
                <a:solidFill>
                  <a:schemeClr val="tx1"/>
                </a:solidFill>
                <a:latin typeface="+mn-lt"/>
              </a:rPr>
              <a:t>written procedures for managing the critical results of tests and diagnostic procedures </a:t>
            </a:r>
            <a:endParaRPr lang="en-US" sz="3200" i="0" dirty="0">
              <a:solidFill>
                <a:schemeClr val="tx1"/>
              </a:solidFill>
              <a:latin typeface="+mn-lt"/>
            </a:endParaRPr>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a:t>Closing the Loop</a:t>
            </a:r>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6"/>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a:solidFill>
                  <a:srgbClr val="FFFFFF"/>
                </a:solidFill>
                <a:latin typeface="+mj-lt"/>
              </a:rPr>
              <a:t>Do we document an expected turnaround time for test results/consults</a:t>
            </a:r>
            <a:r>
              <a:rPr lang="en-US" sz="2400" i="1" dirty="0" smtClean="0">
                <a:solidFill>
                  <a:srgbClr val="FFFFFF"/>
                </a:solidFill>
                <a:latin typeface="+mj-lt"/>
              </a:rPr>
              <a:t>?</a:t>
            </a:r>
            <a:endParaRPr lang="en-US" sz="2400" i="1" dirty="0">
              <a:solidFill>
                <a:srgbClr val="FFFFFF"/>
              </a:solidFill>
              <a:latin typeface="+mj-lt"/>
            </a:endParaRPr>
          </a:p>
        </p:txBody>
      </p:sp>
    </p:spTree>
    <p:extLst>
      <p:ext uri="{BB962C8B-B14F-4D97-AF65-F5344CB8AC3E}">
        <p14:creationId xmlns:p14="http://schemas.microsoft.com/office/powerpoint/2010/main" val="370528411"/>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a:spcBef>
                <a:spcPts val="0"/>
              </a:spcBef>
              <a:spcAft>
                <a:spcPts val="900"/>
              </a:spcAft>
            </a:pPr>
            <a:r>
              <a:rPr lang="en-US" dirty="0" smtClean="0"/>
              <a:t>Recommended Practices</a:t>
            </a:r>
          </a:p>
          <a:p>
            <a:pPr marL="342900" lvl="0" indent="-342900">
              <a:spcBef>
                <a:spcPts val="0"/>
              </a:spcBef>
              <a:spcAft>
                <a:spcPts val="900"/>
              </a:spcAft>
              <a:buFont typeface="Arial" panose="020B0604020202020204" pitchFamily="34" charset="0"/>
              <a:buChar char="•"/>
            </a:pPr>
            <a:r>
              <a:rPr lang="en-US" sz="2000" i="0" dirty="0">
                <a:solidFill>
                  <a:schemeClr val="tx1"/>
                </a:solidFill>
                <a:latin typeface="+mn-lt"/>
              </a:rPr>
              <a:t>Ensure that all providers involved in a single patient’s care know who is responsible/accountable for reporting test results to the provider and the patient, and the expected timing</a:t>
            </a:r>
          </a:p>
          <a:p>
            <a:pPr marL="342900" lvl="0" indent="-342900">
              <a:spcBef>
                <a:spcPts val="0"/>
              </a:spcBef>
              <a:spcAft>
                <a:spcPts val="900"/>
              </a:spcAft>
              <a:buFont typeface="Arial" panose="020B0604020202020204" pitchFamily="34" charset="0"/>
              <a:buChar char="•"/>
            </a:pPr>
            <a:r>
              <a:rPr lang="en-US" sz="2000" i="0" dirty="0">
                <a:solidFill>
                  <a:schemeClr val="tx1"/>
                </a:solidFill>
                <a:latin typeface="+mn-lt"/>
              </a:rPr>
              <a:t>Encourage patients to inquire about test results if they haven’t been </a:t>
            </a:r>
            <a:r>
              <a:rPr lang="en-US" sz="2000" i="0" dirty="0" smtClean="0">
                <a:solidFill>
                  <a:schemeClr val="tx1"/>
                </a:solidFill>
                <a:latin typeface="+mn-lt"/>
              </a:rPr>
              <a:t>notified</a:t>
            </a:r>
            <a:endParaRPr lang="en-US" sz="2000" dirty="0" smtClean="0">
              <a:latin typeface="+mn-lt"/>
            </a:endParaRPr>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a:t>Closing the Loop</a:t>
            </a:r>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6"/>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a:solidFill>
                  <a:srgbClr val="FFFFFF"/>
                </a:solidFill>
                <a:latin typeface="Georgia" panose="02040502050405020303" pitchFamily="18" charset="0"/>
              </a:rPr>
              <a:t>What is our turnaround time goal for reporting results to a patient</a:t>
            </a:r>
            <a:r>
              <a:rPr lang="en-US" sz="2400" i="1" dirty="0" smtClean="0">
                <a:solidFill>
                  <a:srgbClr val="FFFFFF"/>
                </a:solidFill>
                <a:latin typeface="+mj-lt"/>
              </a:rPr>
              <a:t>?</a:t>
            </a:r>
            <a:endParaRPr lang="en-US" sz="2400" i="1" dirty="0">
              <a:solidFill>
                <a:srgbClr val="FFFFFF"/>
              </a:solidFill>
              <a:latin typeface="+mj-lt"/>
            </a:endParaRPr>
          </a:p>
        </p:txBody>
      </p:sp>
    </p:spTree>
    <p:extLst>
      <p:ext uri="{BB962C8B-B14F-4D97-AF65-F5344CB8AC3E}">
        <p14:creationId xmlns:p14="http://schemas.microsoft.com/office/powerpoint/2010/main" val="145261959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Four months later</a:t>
            </a:r>
          </a:p>
          <a:p>
            <a:pPr lvl="1"/>
            <a:r>
              <a:rPr lang="en-US" dirty="0" smtClean="0"/>
              <a:t>Gina undergoes a screening mammogram, which is reported as “normal” with a “very dense stromal pattern” noted.</a:t>
            </a:r>
          </a:p>
          <a:p>
            <a:pPr lvl="1"/>
            <a:r>
              <a:rPr lang="en-US" dirty="0" smtClean="0"/>
              <a:t>The gynecologist receives the Radiology report, which does not recommend an ultrasound.</a:t>
            </a:r>
          </a:p>
          <a:p>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Gina, 34-year-old female</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Tree>
    <p:extLst>
      <p:ext uri="{BB962C8B-B14F-4D97-AF65-F5344CB8AC3E}">
        <p14:creationId xmlns:p14="http://schemas.microsoft.com/office/powerpoint/2010/main" val="3434321374"/>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smtClean="0"/>
              <a:t>Closing the Loop</a:t>
            </a:r>
          </a:p>
          <a:p>
            <a:pPr lvl="0"/>
            <a:r>
              <a:rPr lang="en-US" i="1" dirty="0" smtClean="0"/>
              <a:t>What else can we do to avoid a similar event?</a:t>
            </a:r>
          </a:p>
          <a:p>
            <a:r>
              <a:rPr lang="en-US" dirty="0" smtClean="0"/>
              <a:t> </a:t>
            </a:r>
            <a:br>
              <a:rPr lang="en-US" dirty="0" smtClean="0"/>
            </a:b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225001362"/>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smtClean="0"/>
              <a:t>This</a:t>
            </a:r>
            <a:r>
              <a:rPr lang="en-US" dirty="0"/>
              <a:t> </a:t>
            </a:r>
            <a:r>
              <a:rPr lang="en-US" i="1" dirty="0"/>
              <a:t>Are You Safe?</a:t>
            </a:r>
            <a:r>
              <a:rPr lang="en-US" dirty="0"/>
              <a:t> case study </a:t>
            </a:r>
            <a:r>
              <a:rPr lang="en-US" dirty="0" smtClean="0"/>
              <a:t/>
            </a:r>
            <a:br>
              <a:rPr lang="en-US" dirty="0" smtClean="0"/>
            </a:br>
            <a:r>
              <a:rPr lang="en-US" dirty="0" smtClean="0"/>
              <a:t>is </a:t>
            </a:r>
            <a:r>
              <a:rPr lang="en-US" dirty="0"/>
              <a:t>suitable for 0.25 </a:t>
            </a:r>
            <a:r>
              <a:rPr lang="en-US" i="1" dirty="0"/>
              <a:t>AMA PRA Category 2 Credit</a:t>
            </a:r>
            <a:r>
              <a:rPr lang="en-US" i="1" dirty="0" smtClean="0"/>
              <a:t>™</a:t>
            </a:r>
            <a:r>
              <a:rPr lang="en-US" dirty="0" smtClean="0"/>
              <a:t>. </a:t>
            </a:r>
          </a:p>
          <a:p>
            <a:pPr marL="0" indent="0">
              <a:buNone/>
            </a:pPr>
            <a:r>
              <a:rPr lang="en-US" dirty="0" smtClean="0"/>
              <a:t>This </a:t>
            </a:r>
            <a:r>
              <a:rPr lang="en-US" dirty="0"/>
              <a:t>activity has been designed </a:t>
            </a:r>
            <a:r>
              <a:rPr lang="en-US" dirty="0" smtClean="0"/>
              <a:t/>
            </a:r>
            <a:br>
              <a:rPr lang="en-US" dirty="0" smtClean="0"/>
            </a:br>
            <a:r>
              <a:rPr lang="en-US" dirty="0" smtClean="0"/>
              <a:t>to </a:t>
            </a:r>
            <a:r>
              <a:rPr lang="en-US" dirty="0"/>
              <a:t>be suitable for 0.25 hours of Risk Management Study in Massachusetts</a:t>
            </a:r>
            <a:r>
              <a:rPr lang="en-US" dirty="0" smtClean="0"/>
              <a:t>.</a:t>
            </a:r>
          </a:p>
          <a:p>
            <a:pPr marL="0" indent="0">
              <a:buNone/>
            </a:pPr>
            <a:r>
              <a:rPr lang="en-US" dirty="0" smtClean="0"/>
              <a:t>Risk </a:t>
            </a:r>
            <a:r>
              <a:rPr lang="en-US" dirty="0"/>
              <a:t>Management Study is </a:t>
            </a:r>
            <a:r>
              <a:rPr lang="en-US" dirty="0" smtClean="0"/>
              <a:t/>
            </a:r>
            <a:br>
              <a:rPr lang="en-US" dirty="0" smtClean="0"/>
            </a:br>
            <a:r>
              <a:rPr lang="en-US" dirty="0" smtClean="0"/>
              <a:t>self-claimed</a:t>
            </a:r>
            <a:r>
              <a:rPr lang="en-US" dirty="0"/>
              <a:t>; print and </a:t>
            </a:r>
            <a:r>
              <a:rPr lang="en-US" dirty="0" smtClean="0"/>
              <a:t>retain </a:t>
            </a:r>
            <a:r>
              <a:rPr lang="en-US" dirty="0"/>
              <a:t>this page for your </a:t>
            </a:r>
            <a:r>
              <a:rPr lang="en-US" dirty="0" smtClean="0"/>
              <a:t>recordkeeping</a:t>
            </a:r>
            <a:r>
              <a:rPr lang="en-US" dirty="0"/>
              <a:t>.</a:t>
            </a:r>
            <a:endParaRPr lang="en-US" sz="2400" dirty="0"/>
          </a:p>
        </p:txBody>
      </p:sp>
      <p:sp>
        <p:nvSpPr>
          <p:cNvPr id="6" name="Title 5"/>
          <p:cNvSpPr>
            <a:spLocks noGrp="1"/>
          </p:cNvSpPr>
          <p:nvPr>
            <p:ph type="title"/>
          </p:nvPr>
        </p:nvSpPr>
        <p:spPr>
          <a:xfrm>
            <a:off x="463672" y="584683"/>
            <a:ext cx="4004250" cy="1214855"/>
          </a:xfrm>
        </p:spPr>
        <p:txBody>
          <a:bodyPr/>
          <a:lstStyle/>
          <a:p>
            <a:r>
              <a:rPr lang="en-US" dirty="0" smtClean="0"/>
              <a:t>How to Earn Category 2 Risk Management Credits</a:t>
            </a:r>
            <a:endParaRPr lang="en-US" dirty="0"/>
          </a:p>
        </p:txBody>
      </p:sp>
    </p:spTree>
    <p:extLst>
      <p:ext uri="{BB962C8B-B14F-4D97-AF65-F5344CB8AC3E}">
        <p14:creationId xmlns:p14="http://schemas.microsoft.com/office/powerpoint/2010/main" val="1772840418"/>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dirty="0" smtClean="0">
                <a:latin typeface="+mj-lt"/>
              </a:rPr>
              <a:t>Closing the Loop: </a:t>
            </a:r>
            <a:r>
              <a:rPr lang="en-US" sz="2400" dirty="0">
                <a:latin typeface="+mj-lt"/>
              </a:rPr>
              <a:t/>
            </a:r>
            <a:br>
              <a:rPr lang="en-US" sz="2400" dirty="0">
                <a:latin typeface="+mj-lt"/>
              </a:rPr>
            </a:br>
            <a:r>
              <a:rPr lang="en-US" sz="2400" i="1" dirty="0" smtClean="0">
                <a:latin typeface="+mj-lt"/>
              </a:rPr>
              <a:t>Are we properly tracking test results </a:t>
            </a:r>
            <a:r>
              <a:rPr lang="en-US" sz="2400" i="1" smtClean="0">
                <a:latin typeface="+mj-lt"/>
              </a:rPr>
              <a:t>and referrals?</a:t>
            </a:r>
            <a:endParaRPr lang="en-US" sz="2400" i="1" dirty="0">
              <a:latin typeface="+mj-lt"/>
            </a:endParaRPr>
          </a:p>
          <a:p>
            <a:pPr marL="0" lvl="0" indent="0">
              <a:buNone/>
            </a:pPr>
            <a:r>
              <a:rPr lang="en-US" sz="2800" dirty="0" smtClean="0">
                <a:hlinkClick r:id="rId2"/>
              </a:rPr>
              <a:t>Are You Safe? extras</a:t>
            </a:r>
            <a:endParaRPr lang="en-US" sz="2800" dirty="0" smtClean="0"/>
          </a:p>
          <a:p>
            <a:pPr marL="0" lvl="0" indent="0">
              <a:buNone/>
            </a:pPr>
            <a:endParaRPr lang="en-US" sz="2800" dirty="0" smtClean="0"/>
          </a:p>
          <a:p>
            <a:pPr marL="0" indent="0">
              <a:buNone/>
            </a:pPr>
            <a:r>
              <a:rPr lang="en-US" sz="2400" dirty="0" smtClean="0">
                <a:latin typeface="+mj-lt"/>
              </a:rPr>
              <a:t>For more information</a:t>
            </a:r>
            <a:endParaRPr lang="en-US" sz="2400" i="1" dirty="0">
              <a:latin typeface="+mj-lt"/>
            </a:endParaRPr>
          </a:p>
          <a:p>
            <a:pPr marL="0" lvl="0" indent="0">
              <a:buNone/>
            </a:pPr>
            <a:r>
              <a:rPr lang="en-US" sz="2800" dirty="0" smtClean="0">
                <a:hlinkClick r:id="rId3"/>
              </a:rPr>
              <a:t>Email</a:t>
            </a:r>
            <a:r>
              <a:rPr lang="en-US" sz="2800" dirty="0" smtClean="0"/>
              <a:t/>
            </a:r>
            <a:br>
              <a:rPr lang="en-US" sz="2800" dirty="0" smtClean="0"/>
            </a:br>
            <a:r>
              <a:rPr lang="en-US" dirty="0"/>
              <a:t>areyousafe@rmf.harvard.edu</a:t>
            </a:r>
          </a:p>
        </p:txBody>
      </p:sp>
      <p:sp>
        <p:nvSpPr>
          <p:cNvPr id="6" name="Title 5"/>
          <p:cNvSpPr>
            <a:spLocks noGrp="1"/>
          </p:cNvSpPr>
          <p:nvPr>
            <p:ph type="title"/>
          </p:nvPr>
        </p:nvSpPr>
        <p:spPr>
          <a:xfrm>
            <a:off x="463672" y="584683"/>
            <a:ext cx="4004250" cy="1214855"/>
          </a:xfrm>
        </p:spPr>
        <p:txBody>
          <a:bodyPr/>
          <a:lstStyle/>
          <a:p>
            <a:r>
              <a:rPr lang="en-US" sz="3200" dirty="0"/>
              <a:t>Additional Resources</a:t>
            </a:r>
          </a:p>
        </p:txBody>
      </p:sp>
    </p:spTree>
    <p:extLst>
      <p:ext uri="{BB962C8B-B14F-4D97-AF65-F5344CB8AC3E}">
        <p14:creationId xmlns:p14="http://schemas.microsoft.com/office/powerpoint/2010/main" val="21302071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Nine months later</a:t>
            </a:r>
          </a:p>
          <a:p>
            <a:pPr marL="0" lvl="1" indent="0">
              <a:buNone/>
            </a:pPr>
            <a:r>
              <a:rPr lang="en-US" dirty="0" smtClean="0"/>
              <a:t>Gina returns to her gynecologist, complaining of the same breast lump. The gynecologist palpates the lump and orders a diagnostic mammogram and surgical consult. The workup reveals breast cancer.</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Gina, 34-year-old female</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Tree>
    <p:extLst>
      <p:ext uri="{BB962C8B-B14F-4D97-AF65-F5344CB8AC3E}">
        <p14:creationId xmlns:p14="http://schemas.microsoft.com/office/powerpoint/2010/main" val="7063871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Outcome</a:t>
            </a:r>
          </a:p>
          <a:p>
            <a:pPr lvl="1"/>
            <a:r>
              <a:rPr lang="en-US" dirty="0" smtClean="0"/>
              <a:t>Gina undergoes a radical mastectomy and axillary node dissection; she has metastases to her spine.</a:t>
            </a:r>
          </a:p>
          <a:p>
            <a:pPr lvl="1"/>
            <a:r>
              <a:rPr lang="en-US" i="1" dirty="0" smtClean="0"/>
              <a:t>After</a:t>
            </a:r>
            <a:r>
              <a:rPr lang="en-US" dirty="0" smtClean="0"/>
              <a:t> her diagnosis, Gina’s medical record </a:t>
            </a:r>
            <a:br>
              <a:rPr lang="en-US" dirty="0" smtClean="0"/>
            </a:br>
            <a:r>
              <a:rPr lang="en-US" dirty="0" smtClean="0"/>
              <a:t>was updated to reflect that her family history included a relative with breast cancer.</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Gina, 34-year-old female</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Tree>
    <p:extLst>
      <p:ext uri="{BB962C8B-B14F-4D97-AF65-F5344CB8AC3E}">
        <p14:creationId xmlns:p14="http://schemas.microsoft.com/office/powerpoint/2010/main" val="16234990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smtClean="0"/>
              <a:t>Failure to order the appropriate test and consult led to a delayed diagnosis. </a:t>
            </a:r>
          </a:p>
          <a:p>
            <a:r>
              <a:rPr lang="en-US" dirty="0" smtClean="0"/>
              <a:t>Safer Care Recommendation</a:t>
            </a:r>
          </a:p>
          <a:p>
            <a:pPr marL="0" lvl="1" indent="0">
              <a:buNone/>
            </a:pPr>
            <a:r>
              <a:rPr lang="en-US" dirty="0" smtClean="0"/>
              <a:t>Prioritize efforts to decrease diagnosis-related harm through use of decision support tools such as the </a:t>
            </a:r>
            <a:r>
              <a:rPr lang="en-US" i="1" dirty="0" smtClean="0">
                <a:hlinkClick r:id="rId3"/>
              </a:rPr>
              <a:t>CRICO Breast Care Management Algorithm</a:t>
            </a:r>
            <a:r>
              <a:rPr lang="en-US" i="1" dirty="0" smtClean="0"/>
              <a:t>.</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Gina, 34-year-old female w/fh of </a:t>
            </a:r>
            <a:r>
              <a:rPr lang="en-US" smtClean="0"/>
              <a:t>breast cancer</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4" name="Rectangle 13"/>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Tree>
    <p:extLst>
      <p:ext uri="{BB962C8B-B14F-4D97-AF65-F5344CB8AC3E}">
        <p14:creationId xmlns:p14="http://schemas.microsoft.com/office/powerpoint/2010/main" val="39057083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92968" y="1965474"/>
            <a:ext cx="7351439" cy="4019810"/>
          </a:xfrm>
        </p:spPr>
        <p:txBody>
          <a:bodyPr/>
          <a:lstStyle/>
          <a:p>
            <a:r>
              <a:rPr lang="en-US" b="1" dirty="0" smtClean="0"/>
              <a:t>Identified through</a:t>
            </a:r>
            <a:r>
              <a:rPr lang="en-US" dirty="0" smtClean="0"/>
              <a:t> CRICO’s </a:t>
            </a:r>
            <a:r>
              <a:rPr lang="en-US" dirty="0"/>
              <a:t>Office Practice Evaluation program and analysis of medical malpractice case </a:t>
            </a:r>
            <a:r>
              <a:rPr lang="en-US" dirty="0" smtClean="0"/>
              <a:t>data</a:t>
            </a:r>
            <a:endParaRPr lang="en-US" dirty="0"/>
          </a:p>
          <a:p>
            <a:r>
              <a:rPr lang="en-US" b="1" dirty="0" smtClean="0"/>
              <a:t>Based on </a:t>
            </a:r>
            <a:r>
              <a:rPr lang="en-US" dirty="0" smtClean="0"/>
              <a:t>real events </a:t>
            </a:r>
            <a:r>
              <a:rPr lang="en-US" dirty="0"/>
              <a:t>that </a:t>
            </a:r>
            <a:r>
              <a:rPr lang="en-US" dirty="0" smtClean="0"/>
              <a:t>have triggered malpractice </a:t>
            </a:r>
            <a:r>
              <a:rPr lang="en-US" dirty="0"/>
              <a:t>cases </a:t>
            </a:r>
            <a:endParaRPr lang="en-US" dirty="0" smtClean="0"/>
          </a:p>
          <a:p>
            <a:r>
              <a:rPr lang="en-US" b="1" dirty="0" smtClean="0"/>
              <a:t>Valuable lessons</a:t>
            </a:r>
            <a:r>
              <a:rPr lang="en-US" dirty="0" smtClean="0"/>
              <a:t> in communication, clinical judgment, and patient care systems</a:t>
            </a:r>
          </a:p>
          <a:p>
            <a:pPr marL="0" indent="0">
              <a:buNone/>
            </a:pPr>
            <a:endParaRPr lang="en-US" dirty="0"/>
          </a:p>
        </p:txBody>
      </p:sp>
      <p:sp>
        <p:nvSpPr>
          <p:cNvPr id="5" name="Text Placeholder 4"/>
          <p:cNvSpPr>
            <a:spLocks noGrp="1"/>
          </p:cNvSpPr>
          <p:nvPr>
            <p:ph type="body" sz="quarter" idx="11"/>
          </p:nvPr>
        </p:nvSpPr>
        <p:spPr/>
        <p:txBody>
          <a:bodyPr/>
          <a:lstStyle/>
          <a:p>
            <a:endParaRPr lang="en-US" dirty="0"/>
          </a:p>
        </p:txBody>
      </p:sp>
      <p:sp>
        <p:nvSpPr>
          <p:cNvPr id="7" name="Title 6"/>
          <p:cNvSpPr>
            <a:spLocks noGrp="1"/>
          </p:cNvSpPr>
          <p:nvPr>
            <p:ph type="title"/>
          </p:nvPr>
        </p:nvSpPr>
        <p:spPr>
          <a:xfrm>
            <a:off x="899592" y="815495"/>
            <a:ext cx="7358063" cy="548639"/>
          </a:xfrm>
        </p:spPr>
        <p:txBody>
          <a:bodyPr/>
          <a:lstStyle/>
          <a:p>
            <a:r>
              <a:rPr lang="en-US" dirty="0" smtClean="0"/>
              <a:t>Opportunities for Improving Patient Safety</a:t>
            </a:r>
            <a:endParaRPr lang="en-US" dirty="0"/>
          </a:p>
        </p:txBody>
      </p:sp>
      <p:sp>
        <p:nvSpPr>
          <p:cNvPr id="10" name="Footer Placeholder 3"/>
          <p:cNvSpPr>
            <a:spLocks noGrp="1"/>
          </p:cNvSpPr>
          <p:nvPr>
            <p:ph type="ftr" sz="quarter" idx="3"/>
          </p:nvPr>
        </p:nvSpPr>
        <p:spPr>
          <a:xfrm>
            <a:off x="928144" y="660762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
        <p:nvSpPr>
          <p:cNvPr id="3" name="Text Placeholder 2"/>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79733359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smtClean="0"/>
              <a:t>Failure to update Gina’s family history led </a:t>
            </a:r>
            <a:br>
              <a:rPr lang="en-US" dirty="0" smtClean="0"/>
            </a:br>
            <a:r>
              <a:rPr lang="en-US" dirty="0" smtClean="0"/>
              <a:t>to a missed opportunity to identify her as at increased risk for breast cancer. </a:t>
            </a:r>
          </a:p>
          <a:p>
            <a:r>
              <a:rPr lang="en-US" dirty="0" smtClean="0"/>
              <a:t>Safer Care Recommendation</a:t>
            </a:r>
          </a:p>
          <a:p>
            <a:pPr marL="0" lvl="1" indent="0">
              <a:buNone/>
            </a:pPr>
            <a:r>
              <a:rPr lang="en-US" dirty="0" smtClean="0"/>
              <a:t>Consider using a checklist or template for details that are often overlooked (e.g., family history) but can be relevant for improving diagnostic reasoning.</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Gina, 34-year-old female w/fh of breast cancer</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1" name="Rectangle 10"/>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Tree>
    <p:extLst>
      <p:ext uri="{BB962C8B-B14F-4D97-AF65-F5344CB8AC3E}">
        <p14:creationId xmlns:p14="http://schemas.microsoft.com/office/powerpoint/2010/main" val="63558829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a:t>Has this type of event ever happened here?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6002330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bwMode="auto">
          <a:xfrm>
            <a:off x="795453" y="2028342"/>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a:solidFill>
                  <a:srgbClr val="FFFFFF"/>
                </a:solidFill>
                <a:latin typeface="+mj-lt"/>
              </a:rPr>
              <a:t>Does our clinical team use disease-specific recommended guidelines? </a:t>
            </a:r>
          </a:p>
        </p:txBody>
      </p:sp>
      <p:sp>
        <p:nvSpPr>
          <p:cNvPr id="10" name="Content Placeholder 9"/>
          <p:cNvSpPr>
            <a:spLocks noGrp="1"/>
          </p:cNvSpPr>
          <p:nvPr>
            <p:ph idx="1"/>
          </p:nvPr>
        </p:nvSpPr>
        <p:spPr/>
        <p:txBody>
          <a:bodyPr/>
          <a:lstStyle/>
          <a:p>
            <a:r>
              <a:rPr lang="en-US" dirty="0" smtClean="0"/>
              <a:t>Recommended Practice</a:t>
            </a:r>
          </a:p>
          <a:p>
            <a:pPr marL="0" lvl="1" indent="0">
              <a:buNone/>
            </a:pPr>
            <a:r>
              <a:rPr lang="en-US" dirty="0" smtClean="0"/>
              <a:t>Identify relevant clinical guidelines (e.g., </a:t>
            </a:r>
            <a:r>
              <a:rPr lang="en-US" i="1" dirty="0" smtClean="0">
                <a:hlinkClick r:id="rId3"/>
              </a:rPr>
              <a:t>CRICO Breast Care Management Algorithm</a:t>
            </a:r>
            <a:r>
              <a:rPr lang="en-US" i="1" dirty="0" smtClean="0"/>
              <a:t>) </a:t>
            </a:r>
            <a:r>
              <a:rPr lang="en-US" dirty="0" smtClean="0"/>
              <a:t>for all practice providers.</a:t>
            </a:r>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Reliable Diagnoses</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027543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Recommended Practices</a:t>
            </a:r>
          </a:p>
          <a:p>
            <a:pPr lvl="1">
              <a:spcAft>
                <a:spcPts val="1200"/>
              </a:spcAft>
            </a:pPr>
            <a:r>
              <a:rPr lang="en-US" dirty="0" smtClean="0"/>
              <a:t>Educate staff regarding implementation of practice guidelines and periodically audit compliance.</a:t>
            </a:r>
          </a:p>
          <a:p>
            <a:pPr lvl="1"/>
            <a:r>
              <a:rPr lang="en-US" dirty="0" smtClean="0"/>
              <a:t>Establish a systems-based process to identify that patients undergo recommended tests per guidelines.</a:t>
            </a:r>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Reliable Diagnoses</a:t>
            </a:r>
            <a:endParaRPr lang="en-US"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6"/>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a:solidFill>
                  <a:srgbClr val="FFFFFF"/>
                </a:solidFill>
                <a:latin typeface="+mj-lt"/>
              </a:rPr>
              <a:t>How do we incorporate recommended guidelines into our provider education and practice?</a:t>
            </a:r>
          </a:p>
        </p:txBody>
      </p:sp>
    </p:spTree>
    <p:extLst>
      <p:ext uri="{BB962C8B-B14F-4D97-AF65-F5344CB8AC3E}">
        <p14:creationId xmlns:p14="http://schemas.microsoft.com/office/powerpoint/2010/main" val="30186346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smtClean="0"/>
              <a:t>Reliable Diagnoses</a:t>
            </a:r>
          </a:p>
          <a:p>
            <a:pPr lvl="0"/>
            <a:r>
              <a:rPr lang="en-US" i="1" dirty="0" smtClean="0"/>
              <a:t>What else can we do to avoid a similar event?</a:t>
            </a:r>
          </a:p>
          <a:p>
            <a:r>
              <a:rPr lang="en-US" dirty="0" smtClean="0"/>
              <a:t> </a:t>
            </a:r>
            <a:br>
              <a:rPr lang="en-US" dirty="0" smtClean="0"/>
            </a:b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6410087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smtClean="0"/>
              <a:t>This</a:t>
            </a:r>
            <a:r>
              <a:rPr lang="en-US" dirty="0"/>
              <a:t> </a:t>
            </a:r>
            <a:r>
              <a:rPr lang="en-US" i="1" dirty="0"/>
              <a:t>Are You Safe?</a:t>
            </a:r>
            <a:r>
              <a:rPr lang="en-US" dirty="0"/>
              <a:t> case study </a:t>
            </a:r>
            <a:r>
              <a:rPr lang="en-US" dirty="0" smtClean="0"/>
              <a:t/>
            </a:r>
            <a:br>
              <a:rPr lang="en-US" dirty="0" smtClean="0"/>
            </a:br>
            <a:r>
              <a:rPr lang="en-US" dirty="0" smtClean="0"/>
              <a:t>is </a:t>
            </a:r>
            <a:r>
              <a:rPr lang="en-US" dirty="0"/>
              <a:t>suitable for 0.25 </a:t>
            </a:r>
            <a:r>
              <a:rPr lang="en-US" i="1" dirty="0"/>
              <a:t>AMA PRA Category 2 Credit</a:t>
            </a:r>
            <a:r>
              <a:rPr lang="en-US" i="1" dirty="0" smtClean="0"/>
              <a:t>™</a:t>
            </a:r>
            <a:r>
              <a:rPr lang="en-US" dirty="0" smtClean="0"/>
              <a:t>. </a:t>
            </a:r>
          </a:p>
          <a:p>
            <a:pPr marL="0" indent="0">
              <a:buNone/>
            </a:pPr>
            <a:r>
              <a:rPr lang="en-US" dirty="0" smtClean="0"/>
              <a:t>This </a:t>
            </a:r>
            <a:r>
              <a:rPr lang="en-US" dirty="0"/>
              <a:t>activity has been designed </a:t>
            </a:r>
            <a:r>
              <a:rPr lang="en-US" dirty="0" smtClean="0"/>
              <a:t/>
            </a:r>
            <a:br>
              <a:rPr lang="en-US" dirty="0" smtClean="0"/>
            </a:br>
            <a:r>
              <a:rPr lang="en-US" dirty="0" smtClean="0"/>
              <a:t>to </a:t>
            </a:r>
            <a:r>
              <a:rPr lang="en-US" dirty="0"/>
              <a:t>be suitable for 0.25 hours of Risk Management Study in Massachusetts</a:t>
            </a:r>
            <a:r>
              <a:rPr lang="en-US" dirty="0" smtClean="0"/>
              <a:t>.</a:t>
            </a:r>
          </a:p>
          <a:p>
            <a:pPr marL="0" indent="0">
              <a:buNone/>
            </a:pPr>
            <a:r>
              <a:rPr lang="en-US" dirty="0" smtClean="0"/>
              <a:t>Risk </a:t>
            </a:r>
            <a:r>
              <a:rPr lang="en-US" dirty="0"/>
              <a:t>Management Study is </a:t>
            </a:r>
            <a:r>
              <a:rPr lang="en-US" dirty="0" smtClean="0"/>
              <a:t/>
            </a:r>
            <a:br>
              <a:rPr lang="en-US" dirty="0" smtClean="0"/>
            </a:br>
            <a:r>
              <a:rPr lang="en-US" dirty="0" smtClean="0"/>
              <a:t>self-claimed</a:t>
            </a:r>
            <a:r>
              <a:rPr lang="en-US" dirty="0"/>
              <a:t>; print and </a:t>
            </a:r>
            <a:r>
              <a:rPr lang="en-US" dirty="0" smtClean="0"/>
              <a:t>retain </a:t>
            </a:r>
            <a:r>
              <a:rPr lang="en-US" dirty="0"/>
              <a:t>this page for your </a:t>
            </a:r>
            <a:r>
              <a:rPr lang="en-US" dirty="0" smtClean="0"/>
              <a:t>recordkeeping</a:t>
            </a:r>
            <a:r>
              <a:rPr lang="en-US" dirty="0"/>
              <a:t>.</a:t>
            </a:r>
            <a:endParaRPr lang="en-US" sz="2400" dirty="0"/>
          </a:p>
        </p:txBody>
      </p:sp>
      <p:sp>
        <p:nvSpPr>
          <p:cNvPr id="6" name="Title 5"/>
          <p:cNvSpPr>
            <a:spLocks noGrp="1"/>
          </p:cNvSpPr>
          <p:nvPr>
            <p:ph type="title"/>
          </p:nvPr>
        </p:nvSpPr>
        <p:spPr>
          <a:xfrm>
            <a:off x="463672" y="584683"/>
            <a:ext cx="4004250" cy="1214855"/>
          </a:xfrm>
        </p:spPr>
        <p:txBody>
          <a:bodyPr/>
          <a:lstStyle/>
          <a:p>
            <a:r>
              <a:rPr lang="en-US" dirty="0" smtClean="0"/>
              <a:t>How to Earn Category 2 Risk Management Credits</a:t>
            </a:r>
            <a:endParaRPr lang="en-US" dirty="0"/>
          </a:p>
        </p:txBody>
      </p:sp>
    </p:spTree>
    <p:extLst>
      <p:ext uri="{BB962C8B-B14F-4D97-AF65-F5344CB8AC3E}">
        <p14:creationId xmlns:p14="http://schemas.microsoft.com/office/powerpoint/2010/main" val="555615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dirty="0" smtClean="0">
                <a:latin typeface="+mj-lt"/>
              </a:rPr>
              <a:t>Reliable Diagnoses: </a:t>
            </a:r>
            <a:r>
              <a:rPr lang="en-US" sz="2400" dirty="0">
                <a:latin typeface="+mj-lt"/>
              </a:rPr>
              <a:t/>
            </a:r>
            <a:br>
              <a:rPr lang="en-US" sz="2400" dirty="0">
                <a:latin typeface="+mj-lt"/>
              </a:rPr>
            </a:br>
            <a:r>
              <a:rPr lang="en-US" sz="2400" i="1" dirty="0" smtClean="0">
                <a:latin typeface="+mj-lt"/>
              </a:rPr>
              <a:t>Should I use decision support?</a:t>
            </a:r>
            <a:endParaRPr lang="en-US" sz="2400" i="1" dirty="0">
              <a:latin typeface="+mj-lt"/>
            </a:endParaRPr>
          </a:p>
          <a:p>
            <a:pPr marL="0" lvl="0" indent="0">
              <a:buNone/>
            </a:pPr>
            <a:r>
              <a:rPr lang="en-US" sz="2800" dirty="0" smtClean="0">
                <a:hlinkClick r:id="rId2"/>
              </a:rPr>
              <a:t>Are You Safe? extras</a:t>
            </a:r>
            <a:endParaRPr lang="en-US" sz="2800" dirty="0" smtClean="0"/>
          </a:p>
          <a:p>
            <a:pPr marL="0" lvl="0" indent="0">
              <a:buNone/>
            </a:pPr>
            <a:endParaRPr lang="en-US" sz="2800" dirty="0" smtClean="0"/>
          </a:p>
          <a:p>
            <a:pPr marL="0" indent="0">
              <a:buNone/>
            </a:pPr>
            <a:r>
              <a:rPr lang="en-US" sz="2400" dirty="0" smtClean="0">
                <a:latin typeface="+mj-lt"/>
              </a:rPr>
              <a:t>For more information</a:t>
            </a:r>
            <a:endParaRPr lang="en-US" sz="2400" i="1" dirty="0">
              <a:latin typeface="+mj-lt"/>
            </a:endParaRPr>
          </a:p>
          <a:p>
            <a:pPr marL="0" lvl="0" indent="0">
              <a:buNone/>
            </a:pPr>
            <a:r>
              <a:rPr lang="en-US" sz="2800" dirty="0" smtClean="0">
                <a:hlinkClick r:id="rId3"/>
              </a:rPr>
              <a:t>Email</a:t>
            </a:r>
            <a:r>
              <a:rPr lang="en-US" sz="2800" dirty="0" smtClean="0"/>
              <a:t/>
            </a:r>
            <a:br>
              <a:rPr lang="en-US" sz="2800" dirty="0" smtClean="0"/>
            </a:br>
            <a:r>
              <a:rPr lang="en-US" dirty="0"/>
              <a:t>areyousafe@rmf.harvard.edu</a:t>
            </a:r>
          </a:p>
        </p:txBody>
      </p:sp>
      <p:sp>
        <p:nvSpPr>
          <p:cNvPr id="6" name="Title 5"/>
          <p:cNvSpPr>
            <a:spLocks noGrp="1"/>
          </p:cNvSpPr>
          <p:nvPr>
            <p:ph type="title"/>
          </p:nvPr>
        </p:nvSpPr>
        <p:spPr>
          <a:xfrm>
            <a:off x="463672" y="584683"/>
            <a:ext cx="4004250" cy="1214855"/>
          </a:xfrm>
        </p:spPr>
        <p:txBody>
          <a:bodyPr/>
          <a:lstStyle/>
          <a:p>
            <a:r>
              <a:rPr lang="en-US" sz="3200" dirty="0"/>
              <a:t>Additional Resources</a:t>
            </a:r>
          </a:p>
        </p:txBody>
      </p:sp>
    </p:spTree>
    <p:extLst>
      <p:ext uri="{BB962C8B-B14F-4D97-AF65-F5344CB8AC3E}">
        <p14:creationId xmlns:p14="http://schemas.microsoft.com/office/powerpoint/2010/main" val="6789511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Study: Closing the Loop</a:t>
            </a:r>
            <a:r>
              <a:rPr lang="en-US" dirty="0" smtClean="0"/>
              <a:t> </a:t>
            </a:r>
            <a:br>
              <a:rPr lang="en-US" dirty="0" smtClean="0"/>
            </a:br>
            <a:r>
              <a:rPr lang="en-US" sz="2800" i="1" dirty="0" smtClean="0"/>
              <a:t>Am I sure my patient got the test I ordered?</a:t>
            </a:r>
            <a:endParaRPr lang="en-US" sz="2800" i="1" dirty="0"/>
          </a:p>
        </p:txBody>
      </p:sp>
      <p:sp>
        <p:nvSpPr>
          <p:cNvPr id="3" name="Text Placeholder 2"/>
          <p:cNvSpPr>
            <a:spLocks noGrp="1"/>
          </p:cNvSpPr>
          <p:nvPr>
            <p:ph type="body" idx="1"/>
          </p:nvPr>
        </p:nvSpPr>
        <p:spPr/>
        <p:txBody>
          <a:bodyPr/>
          <a:lstStyle/>
          <a:p>
            <a:r>
              <a:rPr lang="en-US" dirty="0"/>
              <a:t>The following example is from </a:t>
            </a:r>
            <a:r>
              <a:rPr lang="en-US" dirty="0" smtClean="0"/>
              <a:t>a closed malpractice case.</a:t>
            </a:r>
            <a:endParaRPr lang="en-US" dirty="0"/>
          </a:p>
        </p:txBody>
      </p:sp>
      <p:sp>
        <p:nvSpPr>
          <p:cNvPr id="4"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18329510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99592" y="863203"/>
            <a:ext cx="7344816" cy="634008"/>
          </a:xfrm>
        </p:spPr>
        <p:txBody>
          <a:bodyPr/>
          <a:lstStyle/>
          <a:p>
            <a:r>
              <a:rPr lang="en-US" dirty="0"/>
              <a:t>CRICO maps contributing factors to the way care is experienced by the </a:t>
            </a:r>
            <a:r>
              <a:rPr lang="en-US" dirty="0" smtClean="0"/>
              <a:t>patient.</a:t>
            </a:r>
            <a:endParaRPr lang="en-US" dirty="0"/>
          </a:p>
        </p:txBody>
      </p:sp>
      <p:sp>
        <p:nvSpPr>
          <p:cNvPr id="12" name="Text Placeholder 11"/>
          <p:cNvSpPr>
            <a:spLocks noGrp="1"/>
          </p:cNvSpPr>
          <p:nvPr>
            <p:ph type="body" sz="quarter" idx="11"/>
          </p:nvPr>
        </p:nvSpPr>
        <p:spPr>
          <a:xfrm>
            <a:off x="899592" y="1497211"/>
            <a:ext cx="7344816" cy="396044"/>
          </a:xfrm>
        </p:spPr>
        <p:txBody>
          <a:bodyPr/>
          <a:lstStyle/>
          <a:p>
            <a:r>
              <a:rPr lang="en-US" dirty="0"/>
              <a:t>CRICO Diagnostic Process of Care </a:t>
            </a:r>
          </a:p>
        </p:txBody>
      </p:sp>
      <p:sp>
        <p:nvSpPr>
          <p:cNvPr id="14" name="Text Placeholder 13"/>
          <p:cNvSpPr>
            <a:spLocks noGrp="1"/>
          </p:cNvSpPr>
          <p:nvPr>
            <p:ph type="body" sz="quarter" idx="12"/>
          </p:nvPr>
        </p:nvSpPr>
        <p:spPr>
          <a:xfrm>
            <a:off x="899045" y="6281926"/>
            <a:ext cx="7345363" cy="250825"/>
          </a:xfrm>
        </p:spPr>
        <p:txBody>
          <a:bodyPr/>
          <a:lstStyle/>
          <a:p>
            <a:r>
              <a:rPr lang="en-US" dirty="0" smtClean="0"/>
              <a:t>*A case will often have multiple factors identified.</a:t>
            </a:r>
          </a:p>
          <a:p>
            <a:r>
              <a:rPr lang="en-US" dirty="0"/>
              <a:t>CRICO N=175 MPL cases with claim made date 1/1/11–8/31/16 involving ambulatory care and alleging diagnostic </a:t>
            </a:r>
            <a:r>
              <a:rPr lang="en-US" dirty="0" smtClean="0"/>
              <a:t>failure.</a:t>
            </a:r>
          </a:p>
          <a:p>
            <a:r>
              <a:rPr lang="en-US" dirty="0" smtClean="0"/>
              <a:t>CBS (Comparative Benchmarking System) includes &gt;300,000 medical malpractice cases across the nation</a:t>
            </a:r>
          </a:p>
          <a:p>
            <a:r>
              <a:rPr lang="en-US" dirty="0" smtClean="0"/>
              <a:t>CBS N=2,919 </a:t>
            </a:r>
            <a:r>
              <a:rPr lang="en-US" dirty="0"/>
              <a:t>MPL cases with claim made date 1/1/11–8/31/16 involving ambulatory care and alleging diagnostic failure.</a:t>
            </a:r>
          </a:p>
        </p:txBody>
      </p:sp>
      <p:graphicFrame>
        <p:nvGraphicFramePr>
          <p:cNvPr id="6" name="Group 3"/>
          <p:cNvGraphicFramePr>
            <a:graphicFrameLocks/>
          </p:cNvGraphicFramePr>
          <p:nvPr>
            <p:extLst/>
          </p:nvPr>
        </p:nvGraphicFramePr>
        <p:xfrm>
          <a:off x="950633" y="1923861"/>
          <a:ext cx="4585915" cy="3819108"/>
        </p:xfrm>
        <a:graphic>
          <a:graphicData uri="http://schemas.openxmlformats.org/drawingml/2006/table">
            <a:tbl>
              <a:tblPr firstRow="1" bandRow="1">
                <a:tableStyleId>{0660B408-B3CF-4A94-85FC-2B1E0A45F4A2}</a:tableStyleId>
              </a:tblPr>
              <a:tblGrid>
                <a:gridCol w="3566160"/>
                <a:gridCol w="1019755"/>
              </a:tblGrid>
              <a:tr h="326901">
                <a:tc>
                  <a:txBody>
                    <a:bodyPr/>
                    <a:lstStyle/>
                    <a:p>
                      <a:pPr marL="0" marR="0" lvl="0" indent="0" algn="l" defTabSz="914400" rtl="0" eaLnBrk="0" fontAlgn="b"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step</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CRICO</a:t>
                      </a:r>
                      <a:br>
                        <a:rPr kumimoji="0" lang="en-US" sz="1100" u="none" strike="noStrike" cap="all" normalizeH="0" baseline="0" dirty="0" smtClean="0">
                          <a:ln>
                            <a:noFill/>
                          </a:ln>
                          <a:solidFill>
                            <a:srgbClr val="FFFFFF"/>
                          </a:solidFill>
                          <a:effectLst/>
                        </a:rPr>
                      </a:br>
                      <a:r>
                        <a:rPr kumimoji="0" lang="en-US" sz="1100" u="none" strike="noStrike" cap="all" normalizeH="0" baseline="0" dirty="0" smtClean="0">
                          <a:ln>
                            <a:noFill/>
                          </a:ln>
                          <a:solidFill>
                            <a:srgbClr val="FFFFFF"/>
                          </a:solidFill>
                          <a:effectLst/>
                        </a:rPr>
                        <a:t>% cases</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r>
              <a:tr h="282699">
                <a:tc>
                  <a:txBody>
                    <a:bodyPr/>
                    <a:lstStyle/>
                    <a:p>
                      <a:pPr algn="l" fontAlgn="b"/>
                      <a:r>
                        <a:rPr lang="en-US" sz="1200" u="none" strike="noStrike" dirty="0">
                          <a:effectLst/>
                        </a:rPr>
                        <a:t>1. </a:t>
                      </a:r>
                      <a:r>
                        <a:rPr lang="en-US" sz="1200" u="none" strike="noStrike" dirty="0" smtClean="0">
                          <a:effectLst/>
                        </a:rPr>
                        <a:t>Patient </a:t>
                      </a:r>
                      <a:r>
                        <a:rPr lang="en-US" sz="1200" u="none" strike="noStrike" dirty="0">
                          <a:effectLst/>
                        </a:rPr>
                        <a:t>notes problem and seeks care</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a:t>
                      </a:r>
                    </a:p>
                  </a:txBody>
                  <a:tcPr marL="9525" marR="9525" marT="9525" marB="0" anchor="ctr"/>
                </a:tc>
              </a:tr>
              <a:tr h="282699">
                <a:tc>
                  <a:txBody>
                    <a:bodyPr/>
                    <a:lstStyle/>
                    <a:p>
                      <a:pPr algn="l" fontAlgn="b"/>
                      <a:r>
                        <a:rPr lang="en-US" sz="1200" u="none" strike="noStrike" dirty="0">
                          <a:effectLst/>
                        </a:rPr>
                        <a:t>2. </a:t>
                      </a:r>
                      <a:r>
                        <a:rPr lang="en-US" sz="1200" u="none" strike="noStrike" dirty="0" smtClean="0">
                          <a:effectLst/>
                        </a:rPr>
                        <a:t>History/physical</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10%</a:t>
                      </a:r>
                    </a:p>
                  </a:txBody>
                  <a:tcPr marL="9525" marR="9525" marT="9525" marB="0" anchor="ctr"/>
                </a:tc>
              </a:tr>
              <a:tr h="282699">
                <a:tc>
                  <a:txBody>
                    <a:bodyPr/>
                    <a:lstStyle/>
                    <a:p>
                      <a:pPr algn="l" fontAlgn="b"/>
                      <a:r>
                        <a:rPr lang="en-US" sz="1200" u="none" strike="noStrike" dirty="0">
                          <a:effectLst/>
                        </a:rPr>
                        <a:t>3. Patient </a:t>
                      </a:r>
                      <a:r>
                        <a:rPr lang="en-US" sz="1200" u="none" strike="noStrike" dirty="0" smtClean="0">
                          <a:effectLst/>
                        </a:rPr>
                        <a:t>assessment/evaluation </a:t>
                      </a:r>
                      <a:r>
                        <a:rPr lang="en-US" sz="1200" u="none" strike="noStrike" dirty="0">
                          <a:effectLst/>
                        </a:rPr>
                        <a:t>of symptoms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35%</a:t>
                      </a:r>
                    </a:p>
                  </a:txBody>
                  <a:tcPr marL="9525" marR="9525" marT="9525" marB="0" anchor="ctr"/>
                </a:tc>
              </a:tr>
              <a:tr h="282699">
                <a:tc>
                  <a:txBody>
                    <a:bodyPr/>
                    <a:lstStyle/>
                    <a:p>
                      <a:pPr algn="l" fontAlgn="b"/>
                      <a:r>
                        <a:rPr lang="en-US" sz="1200" u="none" strike="noStrike" dirty="0">
                          <a:effectLst/>
                        </a:rPr>
                        <a:t>4. Diagnostic </a:t>
                      </a:r>
                      <a:r>
                        <a:rPr lang="en-US" sz="1200" u="none" strike="noStrike" dirty="0" smtClean="0">
                          <a:effectLst/>
                        </a:rPr>
                        <a:t>processing</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43%</a:t>
                      </a:r>
                    </a:p>
                  </a:txBody>
                  <a:tcPr marL="9525" marR="9525" marT="9525" marB="0" anchor="ctr"/>
                </a:tc>
              </a:tr>
              <a:tr h="282699">
                <a:tc>
                  <a:txBody>
                    <a:bodyPr/>
                    <a:lstStyle/>
                    <a:p>
                      <a:pPr algn="l" fontAlgn="b"/>
                      <a:r>
                        <a:rPr lang="en-US" sz="1200" u="none" strike="noStrike" dirty="0">
                          <a:effectLst/>
                        </a:rPr>
                        <a:t>5. Order of diagnostic/lab test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40%</a:t>
                      </a:r>
                    </a:p>
                  </a:txBody>
                  <a:tcPr marL="9525" marR="9525" marT="9525" marB="0" anchor="ctr"/>
                </a:tc>
              </a:tr>
              <a:tr h="282699">
                <a:tc>
                  <a:txBody>
                    <a:bodyPr/>
                    <a:lstStyle/>
                    <a:p>
                      <a:pPr algn="l" fontAlgn="b"/>
                      <a:r>
                        <a:rPr lang="en-US" sz="1200" u="none" strike="noStrike" dirty="0">
                          <a:effectLst/>
                        </a:rPr>
                        <a:t>6. Performance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5%</a:t>
                      </a:r>
                    </a:p>
                  </a:txBody>
                  <a:tcPr marL="9525" marR="9525" marT="9525" marB="0" anchor="ctr"/>
                </a:tc>
              </a:tr>
              <a:tr h="282699">
                <a:tc>
                  <a:txBody>
                    <a:bodyPr/>
                    <a:lstStyle/>
                    <a:p>
                      <a:pPr algn="l" fontAlgn="b"/>
                      <a:r>
                        <a:rPr lang="en-US" sz="1200" u="none" strike="noStrike" dirty="0">
                          <a:effectLst/>
                        </a:rPr>
                        <a:t>7. Interpretation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37%</a:t>
                      </a:r>
                    </a:p>
                  </a:txBody>
                  <a:tcPr marL="9525" marR="9525" marT="9525" marB="0" anchor="ctr"/>
                </a:tc>
              </a:tr>
              <a:tr h="282699">
                <a:tc>
                  <a:txBody>
                    <a:bodyPr/>
                    <a:lstStyle/>
                    <a:p>
                      <a:pPr algn="l" fontAlgn="b"/>
                      <a:r>
                        <a:rPr lang="en-US" sz="1200" u="none" strike="noStrike" dirty="0">
                          <a:effectLst/>
                        </a:rPr>
                        <a:t>8. </a:t>
                      </a:r>
                      <a:r>
                        <a:rPr lang="en-US" sz="1200" u="none" strike="noStrike" dirty="0" smtClean="0">
                          <a:effectLst/>
                        </a:rPr>
                        <a:t>Receipt/transmittal </a:t>
                      </a:r>
                      <a:r>
                        <a:rPr lang="en-US" sz="1200" u="none" strike="noStrike" dirty="0">
                          <a:effectLst/>
                        </a:rPr>
                        <a:t>of test results (to provider)</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a:t>
                      </a:r>
                    </a:p>
                  </a:txBody>
                  <a:tcPr marL="9525" marR="9525" marT="9525" marB="0" anchor="ctr"/>
                </a:tc>
              </a:tr>
              <a:tr h="282699">
                <a:tc>
                  <a:txBody>
                    <a:bodyPr/>
                    <a:lstStyle/>
                    <a:p>
                      <a:pPr algn="l" fontAlgn="b"/>
                      <a:r>
                        <a:rPr lang="en-US" sz="1200" u="none" strike="noStrike" dirty="0">
                          <a:effectLst/>
                        </a:rPr>
                        <a:t>9. Physician follow up with patient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ctr"/>
                </a:tc>
              </a:tr>
              <a:tr h="282699">
                <a:tc>
                  <a:txBody>
                    <a:bodyPr/>
                    <a:lstStyle/>
                    <a:p>
                      <a:pPr algn="l" fontAlgn="b"/>
                      <a:r>
                        <a:rPr lang="en-US" sz="1200" u="none" strike="noStrike" dirty="0">
                          <a:effectLst/>
                        </a:rPr>
                        <a:t>10. Referral management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13%</a:t>
                      </a:r>
                    </a:p>
                  </a:txBody>
                  <a:tcPr marL="9525" marR="9525" marT="9525" marB="0" anchor="ctr"/>
                </a:tc>
              </a:tr>
              <a:tr h="282699">
                <a:tc>
                  <a:txBody>
                    <a:bodyPr/>
                    <a:lstStyle/>
                    <a:p>
                      <a:pPr algn="l" fontAlgn="b"/>
                      <a:r>
                        <a:rPr lang="en-US" sz="1200" u="none" strike="noStrike" dirty="0">
                          <a:effectLst/>
                        </a:rPr>
                        <a:t>11. </a:t>
                      </a:r>
                      <a:r>
                        <a:rPr lang="en-US" sz="1200" u="none" strike="noStrike" dirty="0" smtClean="0">
                          <a:effectLst/>
                        </a:rPr>
                        <a:t>Provider-to-provider </a:t>
                      </a:r>
                      <a:r>
                        <a:rPr lang="en-US" sz="1200" u="none" strike="noStrike" dirty="0">
                          <a:effectLst/>
                        </a:rPr>
                        <a:t>communication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12%</a:t>
                      </a:r>
                    </a:p>
                  </a:txBody>
                  <a:tcPr marL="9525" marR="9525" marT="9525" marB="0" anchor="ctr"/>
                </a:tc>
              </a:tr>
              <a:tr h="282699">
                <a:tc>
                  <a:txBody>
                    <a:bodyPr/>
                    <a:lstStyle/>
                    <a:p>
                      <a:pPr algn="l" fontAlgn="b"/>
                      <a:r>
                        <a:rPr lang="en-US" sz="1200" u="none" strike="noStrike" dirty="0">
                          <a:effectLst/>
                        </a:rPr>
                        <a:t>12. Patient compliance with follow-up plan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14%</a:t>
                      </a:r>
                    </a:p>
                  </a:txBody>
                  <a:tcPr marL="9525" marR="9525" marT="9525" marB="0" anchor="ctr"/>
                </a:tc>
              </a:tr>
            </a:tbl>
          </a:graphicData>
        </a:graphic>
      </p:graphicFrame>
      <p:graphicFrame>
        <p:nvGraphicFramePr>
          <p:cNvPr id="8" name="Group 3"/>
          <p:cNvGraphicFramePr>
            <a:graphicFrameLocks/>
          </p:cNvGraphicFramePr>
          <p:nvPr>
            <p:extLst/>
          </p:nvPr>
        </p:nvGraphicFramePr>
        <p:xfrm>
          <a:off x="5583593" y="1916832"/>
          <a:ext cx="1019755" cy="3819108"/>
        </p:xfrm>
        <a:graphic>
          <a:graphicData uri="http://schemas.openxmlformats.org/drawingml/2006/table">
            <a:tbl>
              <a:tblPr firstRow="1" bandRow="1">
                <a:tableStyleId>{46F890A9-2807-4EBB-B81D-B2AA78EC7F39}</a:tableStyleId>
              </a:tblPr>
              <a:tblGrid>
                <a:gridCol w="1019755"/>
              </a:tblGrid>
              <a:tr h="326901">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kern="1200" cap="all" normalizeH="0" baseline="0" dirty="0" smtClean="0">
                          <a:ln>
                            <a:noFill/>
                          </a:ln>
                          <a:solidFill>
                            <a:srgbClr val="FFFFFF"/>
                          </a:solidFill>
                          <a:effectLst/>
                        </a:rPr>
                        <a:t>CBS</a:t>
                      </a:r>
                      <a:br>
                        <a:rPr kumimoji="0" lang="en-US" sz="1100" u="none" strike="noStrike" kern="1200" cap="all" normalizeH="0" baseline="0" dirty="0" smtClean="0">
                          <a:ln>
                            <a:noFill/>
                          </a:ln>
                          <a:solidFill>
                            <a:srgbClr val="FFFFFF"/>
                          </a:solidFill>
                          <a:effectLst/>
                        </a:rPr>
                      </a:br>
                      <a:r>
                        <a:rPr kumimoji="0" lang="en-US" sz="1100" u="none" strike="noStrike" kern="1200" cap="all" normalizeH="0" baseline="0" dirty="0" smtClean="0">
                          <a:ln>
                            <a:noFill/>
                          </a:ln>
                          <a:solidFill>
                            <a:srgbClr val="FFFFFF"/>
                          </a:solidFill>
                          <a:effectLst/>
                        </a:rPr>
                        <a:t>% Cases</a:t>
                      </a:r>
                      <a:endParaRPr kumimoji="0" lang="en-US" sz="1100" b="1" u="none" strike="noStrike" kern="1200" cap="all" normalizeH="0" baseline="0" dirty="0" smtClean="0">
                        <a:ln>
                          <a:noFill/>
                        </a:ln>
                        <a:solidFill>
                          <a:srgbClr val="FFFFFF"/>
                        </a:solidFill>
                        <a:effectLst/>
                        <a:latin typeface="+mn-lt"/>
                        <a:ea typeface="+mn-ea"/>
                        <a:cs typeface="+mn-cs"/>
                      </a:endParaRPr>
                    </a:p>
                  </a:txBody>
                  <a:tcPr anchor="ctr" horzOverflow="overflow"/>
                </a:tc>
              </a:tr>
              <a:tr h="282699">
                <a:tc>
                  <a:txBody>
                    <a:bodyPr/>
                    <a:lstStyle/>
                    <a:p>
                      <a:pPr algn="ctr" fontAlgn="b"/>
                      <a:r>
                        <a:rPr lang="en-US" sz="1200" b="0" i="0" u="none" strike="noStrike">
                          <a:solidFill>
                            <a:srgbClr val="000000"/>
                          </a:solidFill>
                          <a:effectLst/>
                          <a:latin typeface="+mn-lt"/>
                        </a:rPr>
                        <a:t>1%</a:t>
                      </a:r>
                    </a:p>
                  </a:txBody>
                  <a:tcPr marL="9525" marR="9525" marT="9525" marB="0" anchor="ctr"/>
                </a:tc>
              </a:tr>
              <a:tr h="282699">
                <a:tc>
                  <a:txBody>
                    <a:bodyPr/>
                    <a:lstStyle/>
                    <a:p>
                      <a:pPr algn="ctr" fontAlgn="b"/>
                      <a:r>
                        <a:rPr lang="en-US" sz="1200" b="0" i="0" u="none" strike="noStrike">
                          <a:solidFill>
                            <a:srgbClr val="000000"/>
                          </a:solidFill>
                          <a:effectLst/>
                          <a:latin typeface="+mn-lt"/>
                        </a:rPr>
                        <a:t>8%</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35%</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a:t>
                      </a:r>
                    </a:p>
                  </a:txBody>
                  <a:tcPr marL="9525" marR="9525" marT="9525" marB="0" anchor="ctr"/>
                </a:tc>
              </a:tr>
              <a:tr h="282699">
                <a:tc>
                  <a:txBody>
                    <a:bodyPr/>
                    <a:lstStyle/>
                    <a:p>
                      <a:pPr algn="ctr" fontAlgn="b"/>
                      <a:r>
                        <a:rPr lang="en-US" sz="1200" b="0" i="0" u="none" strike="noStrike">
                          <a:solidFill>
                            <a:srgbClr val="000000"/>
                          </a:solidFill>
                          <a:effectLst/>
                          <a:latin typeface="+mn-lt"/>
                        </a:rPr>
                        <a:t>23%</a:t>
                      </a:r>
                    </a:p>
                  </a:txBody>
                  <a:tcPr marL="9525" marR="9525" marT="9525" marB="0" anchor="ctr"/>
                </a:tc>
              </a:tr>
              <a:tr h="282699">
                <a:tc>
                  <a:txBody>
                    <a:bodyPr/>
                    <a:lstStyle/>
                    <a:p>
                      <a:pPr algn="ctr" fontAlgn="b"/>
                      <a:r>
                        <a:rPr lang="en-US" sz="1200" b="0" i="0" u="none" strike="noStrike">
                          <a:solidFill>
                            <a:srgbClr val="000000"/>
                          </a:solidFill>
                          <a:effectLst/>
                          <a:latin typeface="+mn-lt"/>
                        </a:rPr>
                        <a:t>5%</a:t>
                      </a:r>
                    </a:p>
                  </a:txBody>
                  <a:tcPr marL="9525" marR="9525" marT="9525" marB="0" anchor="ctr"/>
                </a:tc>
              </a:tr>
              <a:tr h="282699">
                <a:tc>
                  <a:txBody>
                    <a:bodyPr/>
                    <a:lstStyle/>
                    <a:p>
                      <a:pPr algn="ctr" fontAlgn="b"/>
                      <a:r>
                        <a:rPr lang="en-US" sz="1200" b="0" i="0" u="none" strike="noStrike">
                          <a:solidFill>
                            <a:srgbClr val="000000"/>
                          </a:solidFill>
                          <a:effectLst/>
                          <a:latin typeface="+mn-lt"/>
                        </a:rPr>
                        <a:t>18%</a:t>
                      </a:r>
                    </a:p>
                  </a:txBody>
                  <a:tcPr marL="9525" marR="9525" marT="9525" marB="0" anchor="ctr"/>
                </a:tc>
              </a:tr>
              <a:tr h="282699">
                <a:tc>
                  <a:txBody>
                    <a:bodyPr/>
                    <a:lstStyle/>
                    <a:p>
                      <a:pPr algn="ctr" fontAlgn="b"/>
                      <a:r>
                        <a:rPr lang="en-US" sz="1200" b="0" i="0" u="none" strike="noStrike">
                          <a:solidFill>
                            <a:srgbClr val="000000"/>
                          </a:solidFill>
                          <a:effectLst/>
                          <a:latin typeface="+mn-lt"/>
                        </a:rPr>
                        <a:t>21%</a:t>
                      </a:r>
                    </a:p>
                  </a:txBody>
                  <a:tcPr marL="9525" marR="9525" marT="9525" marB="0" anchor="ctr"/>
                </a:tc>
              </a:tr>
              <a:tr h="282699">
                <a:tc>
                  <a:txBody>
                    <a:bodyPr/>
                    <a:lstStyle/>
                    <a:p>
                      <a:pPr algn="ctr" fontAlgn="b"/>
                      <a:r>
                        <a:rPr lang="en-US" sz="1200" b="0" i="0" u="none" strike="noStrike">
                          <a:solidFill>
                            <a:srgbClr val="000000"/>
                          </a:solidFill>
                          <a:effectLst/>
                          <a:latin typeface="+mn-lt"/>
                        </a:rPr>
                        <a:t>12%</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17%</a:t>
                      </a:r>
                    </a:p>
                  </a:txBody>
                  <a:tcPr marL="9525" marR="9525" marT="9525" marB="0" anchor="ctr"/>
                </a:tc>
              </a:tr>
            </a:tbl>
          </a:graphicData>
        </a:graphic>
      </p:graphicFrame>
      <p:sp>
        <p:nvSpPr>
          <p:cNvPr id="9" name="Footer Placeholder 3"/>
          <p:cNvSpPr>
            <a:spLocks noGrp="1"/>
          </p:cNvSpPr>
          <p:nvPr>
            <p:ph type="ftr" sz="quarter" idx="3"/>
          </p:nvPr>
        </p:nvSpPr>
        <p:spPr>
          <a:xfrm>
            <a:off x="899045" y="661689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71465189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38125" y="266700"/>
            <a:ext cx="8610600" cy="6346057"/>
          </a:xfrm>
          <a:prstGeom prst="rect">
            <a:avLst/>
          </a:prstGeom>
          <a:solidFill>
            <a:srgbClr val="766A6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8" name="Text Placeholder 7"/>
          <p:cNvSpPr>
            <a:spLocks noGrp="1"/>
          </p:cNvSpPr>
          <p:nvPr>
            <p:ph type="body" sz="quarter" idx="12"/>
          </p:nvPr>
        </p:nvSpPr>
        <p:spPr>
          <a:xfrm>
            <a:off x="899318" y="6259438"/>
            <a:ext cx="7345363" cy="250825"/>
          </a:xfrm>
        </p:spPr>
        <p:txBody>
          <a:bodyPr/>
          <a:lstStyle/>
          <a:p>
            <a:r>
              <a:rPr lang="en-US" dirty="0">
                <a:solidFill>
                  <a:srgbClr val="FFFFFF"/>
                </a:solidFill>
              </a:rPr>
              <a:t>CRICO </a:t>
            </a:r>
            <a:r>
              <a:rPr lang="en-US" dirty="0" smtClean="0">
                <a:solidFill>
                  <a:srgbClr val="FFFFFF"/>
                </a:solidFill>
              </a:rPr>
              <a:t>N=175 </a:t>
            </a:r>
            <a:r>
              <a:rPr lang="en-US" dirty="0">
                <a:solidFill>
                  <a:srgbClr val="FFFFFF"/>
                </a:solidFill>
              </a:rPr>
              <a:t>MPL cases asserted </a:t>
            </a:r>
            <a:r>
              <a:rPr lang="en-US" dirty="0" smtClean="0">
                <a:solidFill>
                  <a:srgbClr val="FFFFFF"/>
                </a:solidFill>
              </a:rPr>
              <a:t>1/1/11–8/31/16 </a:t>
            </a:r>
            <a:r>
              <a:rPr lang="en-US" dirty="0">
                <a:solidFill>
                  <a:srgbClr val="FFFFFF"/>
                </a:solidFill>
              </a:rPr>
              <a:t>involving ambulatory care and alleging diagnostic failure</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a:xfrm>
            <a:off x="899592" y="1484199"/>
            <a:ext cx="7358063" cy="822960"/>
          </a:xfrm>
        </p:spPr>
        <p:txBody>
          <a:bodyPr/>
          <a:lstStyle/>
          <a:p>
            <a:r>
              <a:rPr lang="en-US" dirty="0" smtClean="0">
                <a:solidFill>
                  <a:srgbClr val="FFFFFF"/>
                </a:solidFill>
              </a:rPr>
              <a:t>Malpractice case study focus: </a:t>
            </a:r>
            <a:br>
              <a:rPr lang="en-US" dirty="0" smtClean="0">
                <a:solidFill>
                  <a:srgbClr val="FFFFFF"/>
                </a:solidFill>
              </a:rPr>
            </a:br>
            <a:r>
              <a:rPr lang="en-US" dirty="0" smtClean="0">
                <a:solidFill>
                  <a:srgbClr val="FFFFFF"/>
                </a:solidFill>
              </a:rPr>
              <a:t>Test Result Management </a:t>
            </a:r>
            <a:endParaRPr lang="en-US" dirty="0">
              <a:solidFill>
                <a:srgbClr val="FFFFFF"/>
              </a:solidFill>
            </a:endParaRPr>
          </a:p>
        </p:txBody>
      </p:sp>
      <p:sp>
        <p:nvSpPr>
          <p:cNvPr id="3" name="Footer Placeholder 2"/>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3" name="Rectangle 12"/>
          <p:cNvSpPr/>
          <p:nvPr/>
        </p:nvSpPr>
        <p:spPr>
          <a:xfrm>
            <a:off x="701040" y="2552403"/>
            <a:ext cx="1752600" cy="1384995"/>
          </a:xfrm>
          <a:prstGeom prst="rect">
            <a:avLst/>
          </a:prstGeom>
        </p:spPr>
        <p:txBody>
          <a:bodyPr wrap="square">
            <a:spAutoFit/>
          </a:bodyPr>
          <a:lstStyle/>
          <a:p>
            <a:pPr algn="ctr"/>
            <a:r>
              <a:rPr lang="en-US" sz="6600" dirty="0" smtClean="0">
                <a:solidFill>
                  <a:schemeClr val="accent3"/>
                </a:solidFill>
                <a:latin typeface="+mj-lt"/>
              </a:rPr>
              <a:t>4</a:t>
            </a:r>
            <a:r>
              <a:rPr lang="en-US" sz="3600" dirty="0" smtClean="0">
                <a:solidFill>
                  <a:schemeClr val="accent3"/>
                </a:solidFill>
                <a:latin typeface="+mj-lt"/>
              </a:rPr>
              <a:t>%</a:t>
            </a:r>
            <a:r>
              <a:rPr lang="en-US" sz="6600" dirty="0" smtClean="0">
                <a:solidFill>
                  <a:schemeClr val="accent3"/>
                </a:solidFill>
              </a:rPr>
              <a:t> </a:t>
            </a:r>
            <a:r>
              <a:rPr lang="en-US" dirty="0">
                <a:solidFill>
                  <a:schemeClr val="accent3"/>
                </a:solidFill>
              </a:rPr>
              <a:t/>
            </a:r>
            <a:br>
              <a:rPr lang="en-US" dirty="0">
                <a:solidFill>
                  <a:schemeClr val="accent3"/>
                </a:solidFill>
              </a:rPr>
            </a:br>
            <a:r>
              <a:rPr lang="en-US" dirty="0">
                <a:solidFill>
                  <a:srgbClr val="FFFFFF"/>
                </a:solidFill>
              </a:rPr>
              <a:t>of cases </a:t>
            </a:r>
            <a:endParaRPr lang="en-US" sz="1600" dirty="0">
              <a:solidFill>
                <a:srgbClr val="FFFFFF"/>
              </a:solidFill>
            </a:endParaRPr>
          </a:p>
        </p:txBody>
      </p:sp>
      <p:sp>
        <p:nvSpPr>
          <p:cNvPr id="15" name="Rectangle 14"/>
          <p:cNvSpPr/>
          <p:nvPr/>
        </p:nvSpPr>
        <p:spPr>
          <a:xfrm>
            <a:off x="2598420" y="2839563"/>
            <a:ext cx="4572000" cy="1477328"/>
          </a:xfrm>
          <a:prstGeom prst="rect">
            <a:avLst/>
          </a:prstGeom>
        </p:spPr>
        <p:txBody>
          <a:bodyPr>
            <a:spAutoFit/>
          </a:bodyPr>
          <a:lstStyle/>
          <a:p>
            <a:r>
              <a:rPr lang="en-US" dirty="0">
                <a:solidFill>
                  <a:srgbClr val="FFFFFF"/>
                </a:solidFill>
              </a:rPr>
              <a:t>had </a:t>
            </a:r>
            <a:r>
              <a:rPr lang="en-US" dirty="0" smtClean="0">
                <a:solidFill>
                  <a:srgbClr val="FFFFFF"/>
                </a:solidFill>
              </a:rPr>
              <a:t>a </a:t>
            </a:r>
            <a:r>
              <a:rPr lang="en-US" dirty="0" smtClean="0">
                <a:solidFill>
                  <a:schemeClr val="accent3"/>
                </a:solidFill>
              </a:rPr>
              <a:t>test result management </a:t>
            </a:r>
            <a:r>
              <a:rPr lang="en-US" dirty="0" smtClean="0">
                <a:solidFill>
                  <a:srgbClr val="FFFFFF"/>
                </a:solidFill>
              </a:rPr>
              <a:t>error identified </a:t>
            </a:r>
            <a:r>
              <a:rPr lang="en-US" dirty="0">
                <a:solidFill>
                  <a:srgbClr val="FFFFFF"/>
                </a:solidFill>
              </a:rPr>
              <a:t>as a contributing factor, i.e., </a:t>
            </a:r>
            <a:r>
              <a:rPr lang="en-US" dirty="0" smtClean="0">
                <a:solidFill>
                  <a:srgbClr val="FFFFFF"/>
                </a:solidFill>
              </a:rPr>
              <a:t>receipt/review of test result by ordering physician is not completed or is significantly delayed</a:t>
            </a:r>
            <a:endParaRPr lang="en-US" dirty="0">
              <a:solidFill>
                <a:srgbClr val="FFFFFF"/>
              </a:solidFill>
            </a:endParaRPr>
          </a:p>
        </p:txBody>
      </p:sp>
    </p:spTree>
    <p:extLst>
      <p:ext uri="{BB962C8B-B14F-4D97-AF65-F5344CB8AC3E}">
        <p14:creationId xmlns:p14="http://schemas.microsoft.com/office/powerpoint/2010/main" val="10914886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99592" y="1965474"/>
            <a:ext cx="7344816" cy="4019810"/>
          </a:xfrm>
        </p:spPr>
        <p:txBody>
          <a:bodyPr/>
          <a:lstStyle/>
          <a:p>
            <a:r>
              <a:rPr lang="en-US" dirty="0" smtClean="0"/>
              <a:t>Help all </a:t>
            </a:r>
            <a:r>
              <a:rPr lang="en-US" dirty="0"/>
              <a:t>members of </a:t>
            </a:r>
            <a:r>
              <a:rPr lang="en-US" dirty="0" smtClean="0"/>
              <a:t>office-based teams reduce </a:t>
            </a:r>
            <a:r>
              <a:rPr lang="en-US" dirty="0"/>
              <a:t>the risk of patient harm in the course of diagnosis and treatment. </a:t>
            </a:r>
          </a:p>
          <a:p>
            <a:r>
              <a:rPr lang="en-US" dirty="0" smtClean="0"/>
              <a:t>Raise awareness and begin discussions about the patient safety issues that most commonly put ambulatory care patients and providers at risk. </a:t>
            </a:r>
            <a:endParaRPr lang="en-US" dirty="0"/>
          </a:p>
        </p:txBody>
      </p:sp>
      <p:sp>
        <p:nvSpPr>
          <p:cNvPr id="5" name="Text Placeholder 4"/>
          <p:cNvSpPr>
            <a:spLocks noGrp="1"/>
          </p:cNvSpPr>
          <p:nvPr>
            <p:ph type="body" sz="quarter" idx="11"/>
          </p:nvPr>
        </p:nvSpPr>
        <p:spPr/>
        <p:txBody>
          <a:bodyPr/>
          <a:lstStyle/>
          <a:p>
            <a:endParaRPr lang="en-US" dirty="0"/>
          </a:p>
        </p:txBody>
      </p:sp>
      <p:sp>
        <p:nvSpPr>
          <p:cNvPr id="7" name="Title 6"/>
          <p:cNvSpPr>
            <a:spLocks noGrp="1"/>
          </p:cNvSpPr>
          <p:nvPr>
            <p:ph type="title"/>
          </p:nvPr>
        </p:nvSpPr>
        <p:spPr/>
        <p:txBody>
          <a:bodyPr/>
          <a:lstStyle/>
          <a:p>
            <a:r>
              <a:rPr lang="en-US" dirty="0" smtClean="0"/>
              <a:t>Purpose</a:t>
            </a:r>
            <a:endParaRPr lang="en-US" dirty="0"/>
          </a:p>
        </p:txBody>
      </p:sp>
      <p:sp>
        <p:nvSpPr>
          <p:cNvPr id="9" name="Footer Placeholder 3"/>
          <p:cNvSpPr>
            <a:spLocks noGrp="1"/>
          </p:cNvSpPr>
          <p:nvPr>
            <p:ph type="ftr" sz="quarter" idx="3"/>
          </p:nvPr>
        </p:nvSpPr>
        <p:spPr>
          <a:xfrm>
            <a:off x="762000" y="657910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
        <p:nvSpPr>
          <p:cNvPr id="2" name="Text Placeholder 1"/>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9264786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11" name="Content Placeholder 10"/>
          <p:cNvSpPr>
            <a:spLocks noGrp="1"/>
          </p:cNvSpPr>
          <p:nvPr>
            <p:ph idx="1"/>
          </p:nvPr>
        </p:nvSpPr>
        <p:spPr/>
        <p:txBody>
          <a:bodyPr/>
          <a:lstStyle/>
          <a:p>
            <a:r>
              <a:rPr lang="en-US" dirty="0" smtClean="0"/>
              <a:t>Patient</a:t>
            </a:r>
          </a:p>
          <a:p>
            <a:pPr marL="0" lvl="1" indent="0">
              <a:buNone/>
            </a:pPr>
            <a:r>
              <a:rPr lang="en-US" dirty="0" smtClean="0"/>
              <a:t>Henry, 62-year-old male w/40-year history of smoking (1-2ppd)</a:t>
            </a:r>
          </a:p>
          <a:p>
            <a:r>
              <a:rPr lang="en-US" dirty="0" smtClean="0"/>
              <a:t>Day 1</a:t>
            </a:r>
          </a:p>
          <a:p>
            <a:pPr marL="0" lvl="1" indent="0">
              <a:buNone/>
            </a:pPr>
            <a:r>
              <a:rPr lang="en-US" dirty="0" smtClean="0"/>
              <a:t>Henry is seen in his PCP’s office for a complaint of chest pain after hearing his rib “crack.” His physician orders a chest X-ray.</a:t>
            </a:r>
          </a:p>
          <a:p>
            <a:endParaRPr lang="en-US" dirty="0"/>
          </a:p>
        </p:txBody>
      </p:sp>
      <p:sp>
        <p:nvSpPr>
          <p:cNvPr id="10" name="Title 9"/>
          <p:cNvSpPr>
            <a:spLocks noGrp="1"/>
          </p:cNvSpPr>
          <p:nvPr>
            <p:ph type="title"/>
          </p:nvPr>
        </p:nvSpPr>
        <p:spPr/>
        <p:txBody>
          <a:bodyPr/>
          <a:lstStyle/>
          <a:p>
            <a:r>
              <a:rPr lang="en-US" dirty="0" smtClean="0"/>
              <a:t>Case Study</a:t>
            </a:r>
            <a:endParaRPr lang="en-US" dirty="0"/>
          </a:p>
        </p:txBody>
      </p:sp>
      <p:sp>
        <p:nvSpPr>
          <p:cNvPr id="12" name="Text Placeholder 11"/>
          <p:cNvSpPr>
            <a:spLocks noGrp="1"/>
          </p:cNvSpPr>
          <p:nvPr>
            <p:ph type="body" sz="quarter" idx="11"/>
          </p:nvPr>
        </p:nvSpPr>
        <p:spPr/>
        <p:txBody>
          <a:bodyPr/>
          <a:lstStyle/>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81" t="22036" r="63459" b="44175"/>
          <a:stretch/>
        </p:blipFill>
        <p:spPr>
          <a:xfrm>
            <a:off x="10373" y="2317428"/>
            <a:ext cx="2884449" cy="1929881"/>
          </a:xfrm>
          <a:prstGeom prst="rect">
            <a:avLst/>
          </a:prstGeom>
        </p:spPr>
      </p:pic>
    </p:spTree>
    <p:extLst>
      <p:ext uri="{BB962C8B-B14F-4D97-AF65-F5344CB8AC3E}">
        <p14:creationId xmlns:p14="http://schemas.microsoft.com/office/powerpoint/2010/main" val="251543285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Day 1 (continued)</a:t>
            </a:r>
          </a:p>
          <a:p>
            <a:pPr lvl="1"/>
            <a:r>
              <a:rPr lang="en-US" dirty="0" smtClean="0"/>
              <a:t>The radiologist’s report notes a 3 x 1.5cm mass on Henry’s left lung, and recommends CT for further </a:t>
            </a:r>
            <a:r>
              <a:rPr lang="en-US" dirty="0"/>
              <a:t>evaluation. </a:t>
            </a:r>
            <a:endParaRPr lang="en-US" dirty="0" smtClean="0"/>
          </a:p>
          <a:p>
            <a:pPr lvl="1"/>
            <a:r>
              <a:rPr lang="en-US" dirty="0" smtClean="0"/>
              <a:t>The </a:t>
            </a:r>
            <a:r>
              <a:rPr lang="en-US" dirty="0"/>
              <a:t>PCP’s office test-tracking system requires that Henry’s medical record be placed in a “pile” for outstanding </a:t>
            </a:r>
            <a:r>
              <a:rPr lang="en-US" dirty="0" smtClean="0"/>
              <a:t>results.</a:t>
            </a:r>
          </a:p>
          <a:p>
            <a:pPr lvl="1"/>
            <a:r>
              <a:rPr lang="en-US" dirty="0" smtClean="0"/>
              <a:t>Henry’s chart is filed without review of the X-ray results. No CT scan is ordered.</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Henry, 62-year-old smoker</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81" t="22036" r="63459" b="44175"/>
          <a:stretch/>
        </p:blipFill>
        <p:spPr>
          <a:xfrm>
            <a:off x="10373" y="2317428"/>
            <a:ext cx="2884449" cy="1929881"/>
          </a:xfrm>
          <a:prstGeom prst="rect">
            <a:avLst/>
          </a:prstGeom>
        </p:spPr>
      </p:pic>
    </p:spTree>
    <p:extLst>
      <p:ext uri="{BB962C8B-B14F-4D97-AF65-F5344CB8AC3E}">
        <p14:creationId xmlns:p14="http://schemas.microsoft.com/office/powerpoint/2010/main" val="1944856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One year later</a:t>
            </a:r>
          </a:p>
          <a:p>
            <a:pPr marL="0" lvl="1" indent="0">
              <a:buNone/>
            </a:pPr>
            <a:r>
              <a:rPr lang="en-US" dirty="0" smtClean="0"/>
              <a:t>Henry returns to his PCP with complaint of cough, chest pain, congestion (for the past month). An X-ray identifies enlargement of the mass seen in the previous image.</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Henry, 62-year-old smoker</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81" t="22036" r="63459" b="44175"/>
          <a:stretch/>
        </p:blipFill>
        <p:spPr>
          <a:xfrm>
            <a:off x="10373" y="2317428"/>
            <a:ext cx="2884449" cy="1929881"/>
          </a:xfrm>
          <a:prstGeom prst="rect">
            <a:avLst/>
          </a:prstGeom>
        </p:spPr>
      </p:pic>
    </p:spTree>
    <p:extLst>
      <p:ext uri="{BB962C8B-B14F-4D97-AF65-F5344CB8AC3E}">
        <p14:creationId xmlns:p14="http://schemas.microsoft.com/office/powerpoint/2010/main" val="337095351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Outcome</a:t>
            </a:r>
          </a:p>
          <a:p>
            <a:pPr marL="0" lvl="1" indent="0">
              <a:buNone/>
            </a:pPr>
            <a:r>
              <a:rPr lang="en-US" dirty="0" smtClean="0"/>
              <a:t>Henry is diagnosed with Stage IV adenocarcinoma with metastasis to his brain. A year later, he dies.</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Henry</a:t>
            </a:r>
            <a:r>
              <a:rPr lang="en-US" dirty="0"/>
              <a:t>, 62-year-old smoker</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81" t="22036" r="63459" b="44175"/>
          <a:stretch/>
        </p:blipFill>
        <p:spPr>
          <a:xfrm>
            <a:off x="10373" y="2317428"/>
            <a:ext cx="2884449" cy="1929881"/>
          </a:xfrm>
          <a:prstGeom prst="rect">
            <a:avLst/>
          </a:prstGeom>
        </p:spPr>
      </p:pic>
    </p:spTree>
    <p:extLst>
      <p:ext uri="{BB962C8B-B14F-4D97-AF65-F5344CB8AC3E}">
        <p14:creationId xmlns:p14="http://schemas.microsoft.com/office/powerpoint/2010/main" val="14455643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smtClean="0"/>
              <a:t>Communication with the radiologist to ensure follow up of a concerning finding did not occur. </a:t>
            </a:r>
          </a:p>
          <a:p>
            <a:r>
              <a:rPr lang="en-US" dirty="0" smtClean="0"/>
              <a:t>Safer Care Recommendation</a:t>
            </a:r>
          </a:p>
          <a:p>
            <a:pPr marL="0" lvl="1" indent="0">
              <a:buNone/>
            </a:pPr>
            <a:r>
              <a:rPr lang="en-US" dirty="0" smtClean="0"/>
              <a:t>Assure that concerning test results are brought to the attention of the primary care team. Validation that the result has been received is a critical step to ensure that results have been reviewed by the correct parties. Designated staff may help manage the process.</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Henry</a:t>
            </a:r>
            <a:r>
              <a:rPr lang="en-US" dirty="0"/>
              <a:t>, 62-year-old smoker</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4" name="Rectangle 13"/>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1" t="22036" r="63459" b="44175"/>
          <a:stretch/>
        </p:blipFill>
        <p:spPr>
          <a:xfrm>
            <a:off x="10373" y="2317428"/>
            <a:ext cx="2884449" cy="1929881"/>
          </a:xfrm>
          <a:prstGeom prst="rect">
            <a:avLst/>
          </a:prstGeom>
        </p:spPr>
      </p:pic>
    </p:spTree>
    <p:extLst>
      <p:ext uri="{BB962C8B-B14F-4D97-AF65-F5344CB8AC3E}">
        <p14:creationId xmlns:p14="http://schemas.microsoft.com/office/powerpoint/2010/main" val="6514047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smtClean="0"/>
              <a:t>The PCP’s test-tracking system failed. </a:t>
            </a:r>
          </a:p>
          <a:p>
            <a:r>
              <a:rPr lang="en-US" dirty="0" smtClean="0"/>
              <a:t>Safer Care Recommendation</a:t>
            </a:r>
          </a:p>
          <a:p>
            <a:pPr marL="0" lvl="1" indent="0">
              <a:buNone/>
            </a:pPr>
            <a:r>
              <a:rPr lang="en-US" dirty="0" smtClean="0"/>
              <a:t>Providers are responsible for overseeing office-based processes. Designated staff may help manage the process in order to ensure that all relevant tests are reviewed, however, no one can act on unseen results. Establish criteria for successful closure of normal and abnormal results, and audit compliance.</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Henry</a:t>
            </a:r>
            <a:r>
              <a:rPr lang="en-US" dirty="0"/>
              <a:t>, 62-year-old smoker</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1" name="Rectangle 10"/>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81" t="22036" r="63459" b="44175"/>
          <a:stretch/>
        </p:blipFill>
        <p:spPr>
          <a:xfrm>
            <a:off x="10373" y="2317428"/>
            <a:ext cx="2884449" cy="1929881"/>
          </a:xfrm>
          <a:prstGeom prst="rect">
            <a:avLst/>
          </a:prstGeom>
        </p:spPr>
      </p:pic>
    </p:spTree>
    <p:extLst>
      <p:ext uri="{BB962C8B-B14F-4D97-AF65-F5344CB8AC3E}">
        <p14:creationId xmlns:p14="http://schemas.microsoft.com/office/powerpoint/2010/main" val="305320816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a:t>Has this type of event ever happened here?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60284904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bwMode="auto">
          <a:xfrm>
            <a:off x="795453" y="2028342"/>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smtClean="0">
                <a:solidFill>
                  <a:srgbClr val="FFFFFF"/>
                </a:solidFill>
                <a:latin typeface="+mj-lt"/>
              </a:rPr>
              <a:t>Where did communication break down in this case? How can we improve information transfer? </a:t>
            </a:r>
            <a:endParaRPr lang="en-US" sz="2400" i="1" dirty="0">
              <a:solidFill>
                <a:srgbClr val="FFFFFF"/>
              </a:solidFill>
              <a:latin typeface="+mj-lt"/>
            </a:endParaRPr>
          </a:p>
        </p:txBody>
      </p:sp>
      <p:sp>
        <p:nvSpPr>
          <p:cNvPr id="10" name="Content Placeholder 9"/>
          <p:cNvSpPr>
            <a:spLocks noGrp="1"/>
          </p:cNvSpPr>
          <p:nvPr>
            <p:ph idx="1"/>
          </p:nvPr>
        </p:nvSpPr>
        <p:spPr/>
        <p:txBody>
          <a:bodyPr/>
          <a:lstStyle/>
          <a:p>
            <a:r>
              <a:rPr lang="en-US" dirty="0" smtClean="0"/>
              <a:t>Recommended Practice</a:t>
            </a:r>
          </a:p>
          <a:p>
            <a:pPr marL="0" lvl="1" indent="0">
              <a:buNone/>
            </a:pPr>
            <a:r>
              <a:rPr lang="en-US" dirty="0" smtClean="0"/>
              <a:t>An alert system for test results requiring review.</a:t>
            </a:r>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Closing the Loop</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99023261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Recommended Practice</a:t>
            </a:r>
          </a:p>
          <a:p>
            <a:pPr marL="0" lvl="1" indent="0">
              <a:spcAft>
                <a:spcPts val="1200"/>
              </a:spcAft>
              <a:buNone/>
            </a:pPr>
            <a:r>
              <a:rPr lang="en-US" dirty="0" smtClean="0"/>
              <a:t>A redundant system to identify that patient had recommended test.</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Closing the Loop</a:t>
            </a:r>
            <a:endParaRPr lang="en-US"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6"/>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What is our system to ensure patients complete recommended testing?</a:t>
            </a:r>
            <a:endParaRPr lang="en-US" sz="2400" i="1" dirty="0">
              <a:solidFill>
                <a:srgbClr val="FFFFFF"/>
              </a:solidFill>
              <a:latin typeface="+mj-lt"/>
            </a:endParaRPr>
          </a:p>
        </p:txBody>
      </p:sp>
    </p:spTree>
    <p:extLst>
      <p:ext uri="{BB962C8B-B14F-4D97-AF65-F5344CB8AC3E}">
        <p14:creationId xmlns:p14="http://schemas.microsoft.com/office/powerpoint/2010/main" val="147729279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286679"/>
            <a:ext cx="7665732" cy="3114120"/>
          </a:xfrm>
        </p:spPr>
        <p:txBody>
          <a:bodyPr/>
          <a:lstStyle/>
          <a:p>
            <a:r>
              <a:rPr lang="en-US" dirty="0" smtClean="0"/>
              <a:t>Recommended Practices</a:t>
            </a:r>
          </a:p>
          <a:p>
            <a:pPr lvl="1">
              <a:spcAft>
                <a:spcPts val="1200"/>
              </a:spcAft>
            </a:pPr>
            <a:r>
              <a:rPr lang="en-US" dirty="0" smtClean="0"/>
              <a:t>A system to monitor receipt of all test results.</a:t>
            </a:r>
          </a:p>
          <a:p>
            <a:pPr lvl="1">
              <a:spcAft>
                <a:spcPts val="1200"/>
              </a:spcAft>
            </a:pPr>
            <a:r>
              <a:rPr lang="en-US" dirty="0" smtClean="0"/>
              <a:t>Confirm physician review of critical test results and critical specialist reports before filing.</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a:t>Closing the Loop</a:t>
            </a:r>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149161"/>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How is the ordering provider’s review/ acknowledgement of outstanding imaging studies and other tests reconciled?</a:t>
            </a:r>
            <a:endParaRPr lang="en-US" sz="2400" i="1" dirty="0">
              <a:solidFill>
                <a:srgbClr val="FFFFFF"/>
              </a:solidFill>
              <a:latin typeface="+mj-lt"/>
            </a:endParaRPr>
          </a:p>
        </p:txBody>
      </p:sp>
    </p:spTree>
    <p:extLst>
      <p:ext uri="{BB962C8B-B14F-4D97-AF65-F5344CB8AC3E}">
        <p14:creationId xmlns:p14="http://schemas.microsoft.com/office/powerpoint/2010/main" val="7145115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doc in hall AA051324.jpg"/>
          <p:cNvPicPr>
            <a:picLocks noChangeAspect="1"/>
          </p:cNvPicPr>
          <p:nvPr/>
        </p:nvPicPr>
        <p:blipFill>
          <a:blip r:embed="rId3" cstate="print"/>
          <a:srcRect r="10764"/>
          <a:stretch>
            <a:fillRect/>
          </a:stretch>
        </p:blipFill>
        <p:spPr bwMode="auto">
          <a:xfrm>
            <a:off x="266700" y="257175"/>
            <a:ext cx="8620125" cy="6305551"/>
          </a:xfrm>
          <a:prstGeom prst="rect">
            <a:avLst/>
          </a:prstGeom>
          <a:noFill/>
          <a:ln w="9525">
            <a:noFill/>
            <a:miter lim="800000"/>
            <a:headEnd/>
            <a:tailEnd/>
          </a:ln>
        </p:spPr>
      </p:pic>
      <p:sp>
        <p:nvSpPr>
          <p:cNvPr id="24579" name="Rectangle 2"/>
          <p:cNvSpPr>
            <a:spLocks noChangeArrowheads="1"/>
          </p:cNvSpPr>
          <p:nvPr/>
        </p:nvSpPr>
        <p:spPr bwMode="auto">
          <a:xfrm>
            <a:off x="266701" y="257174"/>
            <a:ext cx="4305299" cy="3629026"/>
          </a:xfrm>
          <a:prstGeom prst="rect">
            <a:avLst/>
          </a:prstGeom>
          <a:solidFill>
            <a:srgbClr val="FFFFF3">
              <a:alpha val="79999"/>
            </a:srgbClr>
          </a:solidFill>
          <a:ln w="28575" algn="ctr">
            <a:noFill/>
            <a:round/>
            <a:headEnd type="none" w="sm" len="sm"/>
            <a:tailEnd type="none" w="sm" len="sm"/>
          </a:ln>
        </p:spPr>
        <p:txBody>
          <a:bodyPr wrap="none" anchor="ctr"/>
          <a:lstStyle/>
          <a:p>
            <a:endParaRPr lang="en-US" dirty="0"/>
          </a:p>
        </p:txBody>
      </p:sp>
      <p:sp>
        <p:nvSpPr>
          <p:cNvPr id="2" name="Content Placeholder 1"/>
          <p:cNvSpPr>
            <a:spLocks noGrp="1"/>
          </p:cNvSpPr>
          <p:nvPr>
            <p:ph idx="1"/>
          </p:nvPr>
        </p:nvSpPr>
        <p:spPr>
          <a:xfrm>
            <a:off x="899592" y="1246656"/>
            <a:ext cx="3546027" cy="2058537"/>
          </a:xfrm>
        </p:spPr>
        <p:txBody>
          <a:bodyPr/>
          <a:lstStyle/>
          <a:p>
            <a:pPr marL="0" indent="0">
              <a:buNone/>
            </a:pPr>
            <a:r>
              <a:rPr lang="en-US" dirty="0">
                <a:latin typeface="+mj-lt"/>
              </a:rPr>
              <a:t>CRICO’s mission is to provide a superior medical malpractice insurance program to our members, and to assist them in delivering the safest healthcare in the world. </a:t>
            </a:r>
          </a:p>
          <a:p>
            <a:pPr marL="0" indent="0">
              <a:buNone/>
            </a:pPr>
            <a:endParaRPr lang="en-US" dirty="0">
              <a:latin typeface="+mj-lt"/>
            </a:endParaRPr>
          </a:p>
        </p:txBody>
      </p:sp>
      <p:sp>
        <p:nvSpPr>
          <p:cNvPr id="3" name="Text Placeholder 2"/>
          <p:cNvSpPr>
            <a:spLocks noGrp="1"/>
          </p:cNvSpPr>
          <p:nvPr>
            <p:ph type="body" sz="quarter" idx="12"/>
          </p:nvPr>
        </p:nvSpPr>
        <p:spPr/>
        <p:txBody>
          <a:bodyPr/>
          <a:lstStyle/>
          <a:p>
            <a:endParaRPr lang="en-US" dirty="0"/>
          </a:p>
        </p:txBody>
      </p:sp>
      <p:sp>
        <p:nvSpPr>
          <p:cNvPr id="24580" name="Title 2"/>
          <p:cNvSpPr>
            <a:spLocks noGrp="1"/>
          </p:cNvSpPr>
          <p:nvPr>
            <p:ph type="title"/>
          </p:nvPr>
        </p:nvSpPr>
        <p:spPr/>
        <p:txBody>
          <a:bodyPr/>
          <a:lstStyle/>
          <a:p>
            <a:pPr eaLnBrk="1" hangingPunct="1"/>
            <a:r>
              <a:rPr lang="en-US" sz="2400" dirty="0" smtClean="0"/>
              <a:t>Mission</a:t>
            </a:r>
          </a:p>
        </p:txBody>
      </p:sp>
      <p:sp>
        <p:nvSpPr>
          <p:cNvPr id="9" name="Footer Placeholder 3"/>
          <p:cNvSpPr>
            <a:spLocks noGrp="1"/>
          </p:cNvSpPr>
          <p:nvPr>
            <p:ph type="ftr" sz="quarter" idx="3"/>
          </p:nvPr>
        </p:nvSpPr>
        <p:spPr>
          <a:xfrm>
            <a:off x="762000" y="657910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38380853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Recommended Practice</a:t>
            </a:r>
          </a:p>
          <a:p>
            <a:pPr marL="0" lvl="1" indent="0">
              <a:spcAft>
                <a:spcPts val="1200"/>
              </a:spcAft>
              <a:buNone/>
            </a:pPr>
            <a:r>
              <a:rPr lang="en-US" dirty="0" smtClean="0"/>
              <a:t>A process to notify the patient of all results, normal and abnormal.</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a:t>Closing the Loop</a:t>
            </a:r>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6"/>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How do we communicate results (normal and abnormal) to the patient/family?</a:t>
            </a:r>
            <a:endParaRPr lang="en-US" sz="2400" i="1" dirty="0">
              <a:solidFill>
                <a:srgbClr val="FFFFFF"/>
              </a:solidFill>
              <a:latin typeface="+mj-lt"/>
            </a:endParaRPr>
          </a:p>
        </p:txBody>
      </p:sp>
    </p:spTree>
    <p:extLst>
      <p:ext uri="{BB962C8B-B14F-4D97-AF65-F5344CB8AC3E}">
        <p14:creationId xmlns:p14="http://schemas.microsoft.com/office/powerpoint/2010/main" val="2384909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smtClean="0"/>
              <a:t>Closing the Loop</a:t>
            </a:r>
          </a:p>
          <a:p>
            <a:pPr lvl="0"/>
            <a:r>
              <a:rPr lang="en-US" i="1" dirty="0"/>
              <a:t>What else can we do to avoid a similar event?</a:t>
            </a:r>
          </a:p>
          <a:p>
            <a:r>
              <a:rPr lang="en-US" dirty="0" smtClean="0"/>
              <a:t> </a:t>
            </a:r>
            <a:br>
              <a:rPr lang="en-US" dirty="0" smtClean="0"/>
            </a:b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9562415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smtClean="0"/>
              <a:t>This</a:t>
            </a:r>
            <a:r>
              <a:rPr lang="en-US" dirty="0"/>
              <a:t> </a:t>
            </a:r>
            <a:r>
              <a:rPr lang="en-US" i="1" dirty="0"/>
              <a:t>Are You Safe?</a:t>
            </a:r>
            <a:r>
              <a:rPr lang="en-US" dirty="0"/>
              <a:t> case study </a:t>
            </a:r>
            <a:r>
              <a:rPr lang="en-US" dirty="0" smtClean="0"/>
              <a:t/>
            </a:r>
            <a:br>
              <a:rPr lang="en-US" dirty="0" smtClean="0"/>
            </a:br>
            <a:r>
              <a:rPr lang="en-US" dirty="0" smtClean="0"/>
              <a:t>is </a:t>
            </a:r>
            <a:r>
              <a:rPr lang="en-US" dirty="0"/>
              <a:t>suitable for 0.25 </a:t>
            </a:r>
            <a:r>
              <a:rPr lang="en-US" i="1" dirty="0"/>
              <a:t>AMA PRA Category 2 Credit</a:t>
            </a:r>
            <a:r>
              <a:rPr lang="en-US" i="1" dirty="0" smtClean="0"/>
              <a:t>™</a:t>
            </a:r>
            <a:r>
              <a:rPr lang="en-US" dirty="0" smtClean="0"/>
              <a:t>. </a:t>
            </a:r>
          </a:p>
          <a:p>
            <a:pPr marL="0" indent="0">
              <a:buNone/>
            </a:pPr>
            <a:r>
              <a:rPr lang="en-US" dirty="0" smtClean="0"/>
              <a:t>This </a:t>
            </a:r>
            <a:r>
              <a:rPr lang="en-US" dirty="0"/>
              <a:t>activity has been designed </a:t>
            </a:r>
            <a:r>
              <a:rPr lang="en-US" dirty="0" smtClean="0"/>
              <a:t/>
            </a:r>
            <a:br>
              <a:rPr lang="en-US" dirty="0" smtClean="0"/>
            </a:br>
            <a:r>
              <a:rPr lang="en-US" dirty="0" smtClean="0"/>
              <a:t>to </a:t>
            </a:r>
            <a:r>
              <a:rPr lang="en-US" dirty="0"/>
              <a:t>be suitable for 0.25 hours of Risk Management Study in Massachusetts</a:t>
            </a:r>
            <a:r>
              <a:rPr lang="en-US" dirty="0" smtClean="0"/>
              <a:t>.</a:t>
            </a:r>
          </a:p>
          <a:p>
            <a:pPr marL="0" indent="0">
              <a:buNone/>
            </a:pPr>
            <a:r>
              <a:rPr lang="en-US" dirty="0" smtClean="0"/>
              <a:t>Risk </a:t>
            </a:r>
            <a:r>
              <a:rPr lang="en-US" dirty="0"/>
              <a:t>Management Study is </a:t>
            </a:r>
            <a:r>
              <a:rPr lang="en-US" dirty="0" smtClean="0"/>
              <a:t/>
            </a:r>
            <a:br>
              <a:rPr lang="en-US" dirty="0" smtClean="0"/>
            </a:br>
            <a:r>
              <a:rPr lang="en-US" dirty="0" smtClean="0"/>
              <a:t>self-claimed</a:t>
            </a:r>
            <a:r>
              <a:rPr lang="en-US" dirty="0"/>
              <a:t>; print and </a:t>
            </a:r>
            <a:r>
              <a:rPr lang="en-US" dirty="0" smtClean="0"/>
              <a:t>retain </a:t>
            </a:r>
            <a:r>
              <a:rPr lang="en-US" dirty="0"/>
              <a:t>this page for your </a:t>
            </a:r>
            <a:r>
              <a:rPr lang="en-US" dirty="0" smtClean="0"/>
              <a:t>recordkeeping</a:t>
            </a:r>
            <a:r>
              <a:rPr lang="en-US" dirty="0"/>
              <a:t>.</a:t>
            </a:r>
            <a:endParaRPr lang="en-US" sz="2400" dirty="0"/>
          </a:p>
        </p:txBody>
      </p:sp>
      <p:sp>
        <p:nvSpPr>
          <p:cNvPr id="6" name="Title 5"/>
          <p:cNvSpPr>
            <a:spLocks noGrp="1"/>
          </p:cNvSpPr>
          <p:nvPr>
            <p:ph type="title"/>
          </p:nvPr>
        </p:nvSpPr>
        <p:spPr>
          <a:xfrm>
            <a:off x="463672" y="584683"/>
            <a:ext cx="4004250" cy="1214855"/>
          </a:xfrm>
        </p:spPr>
        <p:txBody>
          <a:bodyPr/>
          <a:lstStyle/>
          <a:p>
            <a:r>
              <a:rPr lang="en-US" dirty="0" smtClean="0"/>
              <a:t>How to Earn Category 2 Risk Management Credits</a:t>
            </a:r>
            <a:endParaRPr lang="en-US" dirty="0"/>
          </a:p>
        </p:txBody>
      </p:sp>
    </p:spTree>
    <p:extLst>
      <p:ext uri="{BB962C8B-B14F-4D97-AF65-F5344CB8AC3E}">
        <p14:creationId xmlns:p14="http://schemas.microsoft.com/office/powerpoint/2010/main" val="217207614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dirty="0" smtClean="0">
                <a:latin typeface="+mj-lt"/>
              </a:rPr>
              <a:t>Closing the Loop: </a:t>
            </a:r>
            <a:r>
              <a:rPr lang="en-US" sz="2400" dirty="0">
                <a:latin typeface="+mj-lt"/>
              </a:rPr>
              <a:t/>
            </a:r>
            <a:br>
              <a:rPr lang="en-US" sz="2400" dirty="0">
                <a:latin typeface="+mj-lt"/>
              </a:rPr>
            </a:br>
            <a:r>
              <a:rPr lang="en-US" sz="2400" i="1" dirty="0" smtClean="0">
                <a:latin typeface="+mj-lt"/>
              </a:rPr>
              <a:t>Am I sure my patient got the test I ordered?</a:t>
            </a:r>
            <a:endParaRPr lang="en-US" sz="2400" i="1" dirty="0">
              <a:latin typeface="+mj-lt"/>
            </a:endParaRPr>
          </a:p>
          <a:p>
            <a:pPr marL="0" lvl="0" indent="0">
              <a:buNone/>
            </a:pPr>
            <a:r>
              <a:rPr lang="en-US" sz="2800">
                <a:hlinkClick r:id="rId2"/>
              </a:rPr>
              <a:t>Are You Safe?</a:t>
            </a:r>
            <a:r>
              <a:rPr lang="en-US" sz="2800" smtClean="0">
                <a:hlinkClick r:id="rId3"/>
              </a:rPr>
              <a:t> </a:t>
            </a:r>
            <a:r>
              <a:rPr lang="en-US" sz="2800" dirty="0" smtClean="0">
                <a:hlinkClick r:id="rId3"/>
              </a:rPr>
              <a:t>extras</a:t>
            </a:r>
            <a:endParaRPr lang="en-US" sz="2800" dirty="0" smtClean="0"/>
          </a:p>
          <a:p>
            <a:pPr marL="0" indent="0">
              <a:buNone/>
            </a:pPr>
            <a:endParaRPr lang="en-US" sz="2800" dirty="0" smtClean="0"/>
          </a:p>
          <a:p>
            <a:pPr marL="0" indent="0">
              <a:buNone/>
            </a:pPr>
            <a:r>
              <a:rPr lang="en-US" sz="2400" dirty="0" smtClean="0">
                <a:latin typeface="+mj-lt"/>
              </a:rPr>
              <a:t>For </a:t>
            </a:r>
            <a:r>
              <a:rPr lang="en-US" sz="2400" dirty="0">
                <a:latin typeface="+mj-lt"/>
              </a:rPr>
              <a:t>more information</a:t>
            </a:r>
            <a:endParaRPr lang="en-US" sz="2400" i="1" dirty="0">
              <a:latin typeface="+mj-lt"/>
            </a:endParaRPr>
          </a:p>
          <a:p>
            <a:pPr marL="0" lvl="0" indent="0">
              <a:buNone/>
            </a:pPr>
            <a:r>
              <a:rPr lang="en-US" sz="2800" dirty="0">
                <a:hlinkClick r:id="rId4"/>
              </a:rPr>
              <a:t>Email</a:t>
            </a:r>
            <a:endParaRPr lang="en-US" sz="2800" dirty="0"/>
          </a:p>
          <a:p>
            <a:pPr marL="0" indent="0">
              <a:buNone/>
            </a:pPr>
            <a:r>
              <a:rPr lang="en-US" dirty="0"/>
              <a:t>areyousafe@rmf.harvard.edu</a:t>
            </a:r>
          </a:p>
          <a:p>
            <a:pPr marL="0" lvl="0" indent="0">
              <a:buNone/>
            </a:pPr>
            <a:endParaRPr lang="en-US" sz="2800" dirty="0"/>
          </a:p>
        </p:txBody>
      </p:sp>
      <p:sp>
        <p:nvSpPr>
          <p:cNvPr id="6" name="Title 5"/>
          <p:cNvSpPr>
            <a:spLocks noGrp="1"/>
          </p:cNvSpPr>
          <p:nvPr>
            <p:ph type="title"/>
          </p:nvPr>
        </p:nvSpPr>
        <p:spPr>
          <a:xfrm>
            <a:off x="463672" y="584683"/>
            <a:ext cx="4004250" cy="1214855"/>
          </a:xfrm>
        </p:spPr>
        <p:txBody>
          <a:bodyPr/>
          <a:lstStyle/>
          <a:p>
            <a:r>
              <a:rPr lang="en-US" sz="3200" dirty="0"/>
              <a:t>Additional Resources</a:t>
            </a:r>
          </a:p>
        </p:txBody>
      </p:sp>
    </p:spTree>
    <p:extLst>
      <p:ext uri="{BB962C8B-B14F-4D97-AF65-F5344CB8AC3E}">
        <p14:creationId xmlns:p14="http://schemas.microsoft.com/office/powerpoint/2010/main" val="26071842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Study: Closing the Loop</a:t>
            </a:r>
            <a:r>
              <a:rPr lang="en-US" dirty="0" smtClean="0"/>
              <a:t> </a:t>
            </a:r>
            <a:br>
              <a:rPr lang="en-US" dirty="0" smtClean="0"/>
            </a:br>
            <a:r>
              <a:rPr lang="en-US" sz="2800" i="1" dirty="0" smtClean="0"/>
              <a:t>Is my specimen handling process reliable?</a:t>
            </a:r>
            <a:endParaRPr lang="en-US" i="1" dirty="0"/>
          </a:p>
        </p:txBody>
      </p:sp>
      <p:sp>
        <p:nvSpPr>
          <p:cNvPr id="3" name="Text Placeholder 2"/>
          <p:cNvSpPr>
            <a:spLocks noGrp="1"/>
          </p:cNvSpPr>
          <p:nvPr>
            <p:ph type="body" idx="1"/>
          </p:nvPr>
        </p:nvSpPr>
        <p:spPr/>
        <p:txBody>
          <a:bodyPr/>
          <a:lstStyle/>
          <a:p>
            <a:r>
              <a:rPr lang="en-US" dirty="0"/>
              <a:t>The following example is from </a:t>
            </a:r>
            <a:r>
              <a:rPr lang="en-US" dirty="0" smtClean="0"/>
              <a:t>a closed malpractice case.</a:t>
            </a:r>
            <a:endParaRPr lang="en-US" dirty="0"/>
          </a:p>
        </p:txBody>
      </p:sp>
      <p:sp>
        <p:nvSpPr>
          <p:cNvPr id="4"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5" name="Slide Number Placeholder 4"/>
          <p:cNvSpPr>
            <a:spLocks noGrp="1"/>
          </p:cNvSpPr>
          <p:nvPr>
            <p:ph type="sldNum" sz="quarter" idx="10"/>
          </p:nvPr>
        </p:nvSpPr>
        <p:spPr/>
        <p:txBody>
          <a:bodyPr/>
          <a:lstStyle/>
          <a:p>
            <a:fld id="{7ED29274-437D-49F0-ADD6-93326A9EC50C}" type="slidenum">
              <a:rPr lang="en-US" smtClean="0"/>
              <a:t>44</a:t>
            </a:fld>
            <a:endParaRPr lang="en-US" dirty="0"/>
          </a:p>
        </p:txBody>
      </p:sp>
    </p:spTree>
    <p:extLst>
      <p:ext uri="{BB962C8B-B14F-4D97-AF65-F5344CB8AC3E}">
        <p14:creationId xmlns:p14="http://schemas.microsoft.com/office/powerpoint/2010/main" val="400489637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99592" y="863203"/>
            <a:ext cx="7344816" cy="634008"/>
          </a:xfrm>
        </p:spPr>
        <p:txBody>
          <a:bodyPr/>
          <a:lstStyle/>
          <a:p>
            <a:r>
              <a:rPr lang="en-US" dirty="0"/>
              <a:t>CRICO maps contributing factors to the way care is experienced by the </a:t>
            </a:r>
            <a:r>
              <a:rPr lang="en-US" dirty="0" smtClean="0"/>
              <a:t>patient.</a:t>
            </a:r>
            <a:endParaRPr lang="en-US" dirty="0"/>
          </a:p>
        </p:txBody>
      </p:sp>
      <p:sp>
        <p:nvSpPr>
          <p:cNvPr id="12" name="Text Placeholder 11"/>
          <p:cNvSpPr>
            <a:spLocks noGrp="1"/>
          </p:cNvSpPr>
          <p:nvPr>
            <p:ph type="body" sz="quarter" idx="11"/>
          </p:nvPr>
        </p:nvSpPr>
        <p:spPr>
          <a:xfrm>
            <a:off x="899592" y="1497211"/>
            <a:ext cx="7344816" cy="396044"/>
          </a:xfrm>
        </p:spPr>
        <p:txBody>
          <a:bodyPr/>
          <a:lstStyle/>
          <a:p>
            <a:r>
              <a:rPr lang="en-US" dirty="0"/>
              <a:t>CRICO Diagnostic Process of Care </a:t>
            </a:r>
          </a:p>
        </p:txBody>
      </p:sp>
      <p:sp>
        <p:nvSpPr>
          <p:cNvPr id="14" name="Text Placeholder 13"/>
          <p:cNvSpPr>
            <a:spLocks noGrp="1"/>
          </p:cNvSpPr>
          <p:nvPr>
            <p:ph type="body" sz="quarter" idx="12"/>
          </p:nvPr>
        </p:nvSpPr>
        <p:spPr>
          <a:xfrm>
            <a:off x="899045" y="6281926"/>
            <a:ext cx="7345363" cy="250825"/>
          </a:xfrm>
        </p:spPr>
        <p:txBody>
          <a:bodyPr/>
          <a:lstStyle/>
          <a:p>
            <a:r>
              <a:rPr lang="en-US" dirty="0" smtClean="0"/>
              <a:t>*A case will often have multiple factors identified.</a:t>
            </a:r>
          </a:p>
          <a:p>
            <a:r>
              <a:rPr lang="en-US" dirty="0"/>
              <a:t>CRICO N=175 MPL cases with claim made date 1/1/11–8/31/16 involving ambulatory care and alleging diagnostic </a:t>
            </a:r>
            <a:r>
              <a:rPr lang="en-US" dirty="0" smtClean="0"/>
              <a:t>failure.</a:t>
            </a:r>
          </a:p>
          <a:p>
            <a:r>
              <a:rPr lang="en-US" dirty="0" smtClean="0"/>
              <a:t>CBS (Comparative Benchmarking System) includes &gt;300,000 medical malpractice cases across the nation</a:t>
            </a:r>
          </a:p>
          <a:p>
            <a:r>
              <a:rPr lang="en-US" dirty="0" smtClean="0"/>
              <a:t>CBS N=2,919 </a:t>
            </a:r>
            <a:r>
              <a:rPr lang="en-US" dirty="0"/>
              <a:t>MPL cases with claim made date 1/1/11–8/31/16 involving ambulatory care and alleging diagnostic failure.</a:t>
            </a:r>
          </a:p>
        </p:txBody>
      </p:sp>
      <p:graphicFrame>
        <p:nvGraphicFramePr>
          <p:cNvPr id="6" name="Group 3"/>
          <p:cNvGraphicFramePr>
            <a:graphicFrameLocks/>
          </p:cNvGraphicFramePr>
          <p:nvPr>
            <p:extLst/>
          </p:nvPr>
        </p:nvGraphicFramePr>
        <p:xfrm>
          <a:off x="950633" y="1923861"/>
          <a:ext cx="4585915" cy="3819108"/>
        </p:xfrm>
        <a:graphic>
          <a:graphicData uri="http://schemas.openxmlformats.org/drawingml/2006/table">
            <a:tbl>
              <a:tblPr firstRow="1" bandRow="1">
                <a:tableStyleId>{0660B408-B3CF-4A94-85FC-2B1E0A45F4A2}</a:tableStyleId>
              </a:tblPr>
              <a:tblGrid>
                <a:gridCol w="3566160"/>
                <a:gridCol w="1019755"/>
              </a:tblGrid>
              <a:tr h="326901">
                <a:tc>
                  <a:txBody>
                    <a:bodyPr/>
                    <a:lstStyle/>
                    <a:p>
                      <a:pPr marL="0" marR="0" lvl="0" indent="0" algn="l" defTabSz="914400" rtl="0" eaLnBrk="0" fontAlgn="b"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step</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CRICO</a:t>
                      </a:r>
                      <a:br>
                        <a:rPr kumimoji="0" lang="en-US" sz="1100" u="none" strike="noStrike" cap="all" normalizeH="0" baseline="0" dirty="0" smtClean="0">
                          <a:ln>
                            <a:noFill/>
                          </a:ln>
                          <a:solidFill>
                            <a:srgbClr val="FFFFFF"/>
                          </a:solidFill>
                          <a:effectLst/>
                        </a:rPr>
                      </a:br>
                      <a:r>
                        <a:rPr kumimoji="0" lang="en-US" sz="1100" u="none" strike="noStrike" cap="all" normalizeH="0" baseline="0" dirty="0" smtClean="0">
                          <a:ln>
                            <a:noFill/>
                          </a:ln>
                          <a:solidFill>
                            <a:srgbClr val="FFFFFF"/>
                          </a:solidFill>
                          <a:effectLst/>
                        </a:rPr>
                        <a:t>% cases</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r>
              <a:tr h="282699">
                <a:tc>
                  <a:txBody>
                    <a:bodyPr/>
                    <a:lstStyle/>
                    <a:p>
                      <a:pPr algn="l" fontAlgn="b"/>
                      <a:r>
                        <a:rPr lang="en-US" sz="1200" u="none" strike="noStrike" dirty="0">
                          <a:effectLst/>
                        </a:rPr>
                        <a:t>1. </a:t>
                      </a:r>
                      <a:r>
                        <a:rPr lang="en-US" sz="1200" u="none" strike="noStrike" dirty="0" smtClean="0">
                          <a:effectLst/>
                        </a:rPr>
                        <a:t>Patient </a:t>
                      </a:r>
                      <a:r>
                        <a:rPr lang="en-US" sz="1200" u="none" strike="noStrike" dirty="0">
                          <a:effectLst/>
                        </a:rPr>
                        <a:t>notes problem and seeks care</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a:t>
                      </a:r>
                    </a:p>
                  </a:txBody>
                  <a:tcPr marL="9525" marR="9525" marT="9525" marB="0" anchor="ctr"/>
                </a:tc>
              </a:tr>
              <a:tr h="282699">
                <a:tc>
                  <a:txBody>
                    <a:bodyPr/>
                    <a:lstStyle/>
                    <a:p>
                      <a:pPr algn="l" fontAlgn="b"/>
                      <a:r>
                        <a:rPr lang="en-US" sz="1200" u="none" strike="noStrike" dirty="0">
                          <a:effectLst/>
                        </a:rPr>
                        <a:t>2. </a:t>
                      </a:r>
                      <a:r>
                        <a:rPr lang="en-US" sz="1200" u="none" strike="noStrike" dirty="0" smtClean="0">
                          <a:effectLst/>
                        </a:rPr>
                        <a:t>History/physical</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10%</a:t>
                      </a:r>
                    </a:p>
                  </a:txBody>
                  <a:tcPr marL="9525" marR="9525" marT="9525" marB="0" anchor="ctr"/>
                </a:tc>
              </a:tr>
              <a:tr h="282699">
                <a:tc>
                  <a:txBody>
                    <a:bodyPr/>
                    <a:lstStyle/>
                    <a:p>
                      <a:pPr algn="l" fontAlgn="b"/>
                      <a:r>
                        <a:rPr lang="en-US" sz="1200" u="none" strike="noStrike" dirty="0">
                          <a:effectLst/>
                        </a:rPr>
                        <a:t>3. Patient </a:t>
                      </a:r>
                      <a:r>
                        <a:rPr lang="en-US" sz="1200" u="none" strike="noStrike" dirty="0" smtClean="0">
                          <a:effectLst/>
                        </a:rPr>
                        <a:t>assessment/evaluation </a:t>
                      </a:r>
                      <a:r>
                        <a:rPr lang="en-US" sz="1200" u="none" strike="noStrike" dirty="0">
                          <a:effectLst/>
                        </a:rPr>
                        <a:t>of symptoms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35%</a:t>
                      </a:r>
                    </a:p>
                  </a:txBody>
                  <a:tcPr marL="9525" marR="9525" marT="9525" marB="0" anchor="ctr"/>
                </a:tc>
              </a:tr>
              <a:tr h="282699">
                <a:tc>
                  <a:txBody>
                    <a:bodyPr/>
                    <a:lstStyle/>
                    <a:p>
                      <a:pPr algn="l" fontAlgn="b"/>
                      <a:r>
                        <a:rPr lang="en-US" sz="1200" u="none" strike="noStrike" dirty="0">
                          <a:effectLst/>
                        </a:rPr>
                        <a:t>4. Diagnostic </a:t>
                      </a:r>
                      <a:r>
                        <a:rPr lang="en-US" sz="1200" u="none" strike="noStrike" dirty="0" smtClean="0">
                          <a:effectLst/>
                        </a:rPr>
                        <a:t>processing</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43%</a:t>
                      </a:r>
                    </a:p>
                  </a:txBody>
                  <a:tcPr marL="9525" marR="9525" marT="9525" marB="0" anchor="ctr"/>
                </a:tc>
              </a:tr>
              <a:tr h="282699">
                <a:tc>
                  <a:txBody>
                    <a:bodyPr/>
                    <a:lstStyle/>
                    <a:p>
                      <a:pPr algn="l" fontAlgn="b"/>
                      <a:r>
                        <a:rPr lang="en-US" sz="1200" u="none" strike="noStrike" dirty="0">
                          <a:effectLst/>
                        </a:rPr>
                        <a:t>5. Order of diagnostic/lab test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40%</a:t>
                      </a:r>
                    </a:p>
                  </a:txBody>
                  <a:tcPr marL="9525" marR="9525" marT="9525" marB="0" anchor="ctr"/>
                </a:tc>
              </a:tr>
              <a:tr h="282699">
                <a:tc>
                  <a:txBody>
                    <a:bodyPr/>
                    <a:lstStyle/>
                    <a:p>
                      <a:pPr algn="l" fontAlgn="b"/>
                      <a:r>
                        <a:rPr lang="en-US" sz="1200" u="none" strike="noStrike" dirty="0">
                          <a:effectLst/>
                        </a:rPr>
                        <a:t>6. Performance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5%</a:t>
                      </a:r>
                    </a:p>
                  </a:txBody>
                  <a:tcPr marL="9525" marR="9525" marT="9525" marB="0" anchor="ctr"/>
                </a:tc>
              </a:tr>
              <a:tr h="282699">
                <a:tc>
                  <a:txBody>
                    <a:bodyPr/>
                    <a:lstStyle/>
                    <a:p>
                      <a:pPr algn="l" fontAlgn="b"/>
                      <a:r>
                        <a:rPr lang="en-US" sz="1200" u="none" strike="noStrike" dirty="0">
                          <a:effectLst/>
                        </a:rPr>
                        <a:t>7. Interpretation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37%</a:t>
                      </a:r>
                    </a:p>
                  </a:txBody>
                  <a:tcPr marL="9525" marR="9525" marT="9525" marB="0" anchor="ctr"/>
                </a:tc>
              </a:tr>
              <a:tr h="282699">
                <a:tc>
                  <a:txBody>
                    <a:bodyPr/>
                    <a:lstStyle/>
                    <a:p>
                      <a:pPr algn="l" fontAlgn="b"/>
                      <a:r>
                        <a:rPr lang="en-US" sz="1200" u="none" strike="noStrike" dirty="0">
                          <a:effectLst/>
                        </a:rPr>
                        <a:t>8. </a:t>
                      </a:r>
                      <a:r>
                        <a:rPr lang="en-US" sz="1200" u="none" strike="noStrike" dirty="0" smtClean="0">
                          <a:effectLst/>
                        </a:rPr>
                        <a:t>Receipt/transmittal </a:t>
                      </a:r>
                      <a:r>
                        <a:rPr lang="en-US" sz="1200" u="none" strike="noStrike" dirty="0">
                          <a:effectLst/>
                        </a:rPr>
                        <a:t>of test results (to provider)</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a:t>
                      </a:r>
                    </a:p>
                  </a:txBody>
                  <a:tcPr marL="9525" marR="9525" marT="9525" marB="0" anchor="ctr"/>
                </a:tc>
              </a:tr>
              <a:tr h="282699">
                <a:tc>
                  <a:txBody>
                    <a:bodyPr/>
                    <a:lstStyle/>
                    <a:p>
                      <a:pPr algn="l" fontAlgn="b"/>
                      <a:r>
                        <a:rPr lang="en-US" sz="1200" u="none" strike="noStrike" dirty="0">
                          <a:effectLst/>
                        </a:rPr>
                        <a:t>9. Physician follow up with patient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ctr"/>
                </a:tc>
              </a:tr>
              <a:tr h="282699">
                <a:tc>
                  <a:txBody>
                    <a:bodyPr/>
                    <a:lstStyle/>
                    <a:p>
                      <a:pPr algn="l" fontAlgn="b"/>
                      <a:r>
                        <a:rPr lang="en-US" sz="1200" u="none" strike="noStrike" dirty="0">
                          <a:effectLst/>
                        </a:rPr>
                        <a:t>10. Referral management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13%</a:t>
                      </a:r>
                    </a:p>
                  </a:txBody>
                  <a:tcPr marL="9525" marR="9525" marT="9525" marB="0" anchor="ctr"/>
                </a:tc>
              </a:tr>
              <a:tr h="282699">
                <a:tc>
                  <a:txBody>
                    <a:bodyPr/>
                    <a:lstStyle/>
                    <a:p>
                      <a:pPr algn="l" fontAlgn="b"/>
                      <a:r>
                        <a:rPr lang="en-US" sz="1200" u="none" strike="noStrike" dirty="0">
                          <a:effectLst/>
                        </a:rPr>
                        <a:t>11. </a:t>
                      </a:r>
                      <a:r>
                        <a:rPr lang="en-US" sz="1200" u="none" strike="noStrike" dirty="0" smtClean="0">
                          <a:effectLst/>
                        </a:rPr>
                        <a:t>Provider-to-provider </a:t>
                      </a:r>
                      <a:r>
                        <a:rPr lang="en-US" sz="1200" u="none" strike="noStrike" dirty="0">
                          <a:effectLst/>
                        </a:rPr>
                        <a:t>communication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12%</a:t>
                      </a:r>
                    </a:p>
                  </a:txBody>
                  <a:tcPr marL="9525" marR="9525" marT="9525" marB="0" anchor="ctr"/>
                </a:tc>
              </a:tr>
              <a:tr h="282699">
                <a:tc>
                  <a:txBody>
                    <a:bodyPr/>
                    <a:lstStyle/>
                    <a:p>
                      <a:pPr algn="l" fontAlgn="b"/>
                      <a:r>
                        <a:rPr lang="en-US" sz="1200" u="none" strike="noStrike" dirty="0">
                          <a:effectLst/>
                        </a:rPr>
                        <a:t>12. Patient compliance with follow-up plan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14%</a:t>
                      </a:r>
                    </a:p>
                  </a:txBody>
                  <a:tcPr marL="9525" marR="9525" marT="9525" marB="0" anchor="ctr"/>
                </a:tc>
              </a:tr>
            </a:tbl>
          </a:graphicData>
        </a:graphic>
      </p:graphicFrame>
      <p:graphicFrame>
        <p:nvGraphicFramePr>
          <p:cNvPr id="8" name="Group 3"/>
          <p:cNvGraphicFramePr>
            <a:graphicFrameLocks/>
          </p:cNvGraphicFramePr>
          <p:nvPr>
            <p:extLst/>
          </p:nvPr>
        </p:nvGraphicFramePr>
        <p:xfrm>
          <a:off x="5583593" y="1916832"/>
          <a:ext cx="1019755" cy="3819108"/>
        </p:xfrm>
        <a:graphic>
          <a:graphicData uri="http://schemas.openxmlformats.org/drawingml/2006/table">
            <a:tbl>
              <a:tblPr firstRow="1" bandRow="1">
                <a:tableStyleId>{46F890A9-2807-4EBB-B81D-B2AA78EC7F39}</a:tableStyleId>
              </a:tblPr>
              <a:tblGrid>
                <a:gridCol w="1019755"/>
              </a:tblGrid>
              <a:tr h="326901">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kern="1200" cap="all" normalizeH="0" baseline="0" dirty="0" smtClean="0">
                          <a:ln>
                            <a:noFill/>
                          </a:ln>
                          <a:solidFill>
                            <a:srgbClr val="FFFFFF"/>
                          </a:solidFill>
                          <a:effectLst/>
                        </a:rPr>
                        <a:t>CBS</a:t>
                      </a:r>
                      <a:br>
                        <a:rPr kumimoji="0" lang="en-US" sz="1100" u="none" strike="noStrike" kern="1200" cap="all" normalizeH="0" baseline="0" dirty="0" smtClean="0">
                          <a:ln>
                            <a:noFill/>
                          </a:ln>
                          <a:solidFill>
                            <a:srgbClr val="FFFFFF"/>
                          </a:solidFill>
                          <a:effectLst/>
                        </a:rPr>
                      </a:br>
                      <a:r>
                        <a:rPr kumimoji="0" lang="en-US" sz="1100" u="none" strike="noStrike" kern="1200" cap="all" normalizeH="0" baseline="0" dirty="0" smtClean="0">
                          <a:ln>
                            <a:noFill/>
                          </a:ln>
                          <a:solidFill>
                            <a:srgbClr val="FFFFFF"/>
                          </a:solidFill>
                          <a:effectLst/>
                        </a:rPr>
                        <a:t>% Cases</a:t>
                      </a:r>
                      <a:endParaRPr kumimoji="0" lang="en-US" sz="1100" b="1" u="none" strike="noStrike" kern="1200" cap="all" normalizeH="0" baseline="0" dirty="0" smtClean="0">
                        <a:ln>
                          <a:noFill/>
                        </a:ln>
                        <a:solidFill>
                          <a:srgbClr val="FFFFFF"/>
                        </a:solidFill>
                        <a:effectLst/>
                        <a:latin typeface="+mn-lt"/>
                        <a:ea typeface="+mn-ea"/>
                        <a:cs typeface="+mn-cs"/>
                      </a:endParaRPr>
                    </a:p>
                  </a:txBody>
                  <a:tcPr anchor="ctr" horzOverflow="overflow"/>
                </a:tc>
              </a:tr>
              <a:tr h="282699">
                <a:tc>
                  <a:txBody>
                    <a:bodyPr/>
                    <a:lstStyle/>
                    <a:p>
                      <a:pPr algn="ctr" fontAlgn="b"/>
                      <a:r>
                        <a:rPr lang="en-US" sz="1200" b="0" i="0" u="none" strike="noStrike">
                          <a:solidFill>
                            <a:srgbClr val="000000"/>
                          </a:solidFill>
                          <a:effectLst/>
                          <a:latin typeface="+mn-lt"/>
                        </a:rPr>
                        <a:t>1%</a:t>
                      </a:r>
                    </a:p>
                  </a:txBody>
                  <a:tcPr marL="9525" marR="9525" marT="9525" marB="0" anchor="ctr"/>
                </a:tc>
              </a:tr>
              <a:tr h="282699">
                <a:tc>
                  <a:txBody>
                    <a:bodyPr/>
                    <a:lstStyle/>
                    <a:p>
                      <a:pPr algn="ctr" fontAlgn="b"/>
                      <a:r>
                        <a:rPr lang="en-US" sz="1200" b="0" i="0" u="none" strike="noStrike">
                          <a:solidFill>
                            <a:srgbClr val="000000"/>
                          </a:solidFill>
                          <a:effectLst/>
                          <a:latin typeface="+mn-lt"/>
                        </a:rPr>
                        <a:t>8%</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35%</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a:t>
                      </a:r>
                    </a:p>
                  </a:txBody>
                  <a:tcPr marL="9525" marR="9525" marT="9525" marB="0" anchor="ctr"/>
                </a:tc>
              </a:tr>
              <a:tr h="282699">
                <a:tc>
                  <a:txBody>
                    <a:bodyPr/>
                    <a:lstStyle/>
                    <a:p>
                      <a:pPr algn="ctr" fontAlgn="b"/>
                      <a:r>
                        <a:rPr lang="en-US" sz="1200" b="0" i="0" u="none" strike="noStrike">
                          <a:solidFill>
                            <a:srgbClr val="000000"/>
                          </a:solidFill>
                          <a:effectLst/>
                          <a:latin typeface="+mn-lt"/>
                        </a:rPr>
                        <a:t>23%</a:t>
                      </a:r>
                    </a:p>
                  </a:txBody>
                  <a:tcPr marL="9525" marR="9525" marT="9525" marB="0" anchor="ctr"/>
                </a:tc>
              </a:tr>
              <a:tr h="282699">
                <a:tc>
                  <a:txBody>
                    <a:bodyPr/>
                    <a:lstStyle/>
                    <a:p>
                      <a:pPr algn="ctr" fontAlgn="b"/>
                      <a:r>
                        <a:rPr lang="en-US" sz="1200" b="0" i="0" u="none" strike="noStrike">
                          <a:solidFill>
                            <a:srgbClr val="000000"/>
                          </a:solidFill>
                          <a:effectLst/>
                          <a:latin typeface="+mn-lt"/>
                        </a:rPr>
                        <a:t>5%</a:t>
                      </a:r>
                    </a:p>
                  </a:txBody>
                  <a:tcPr marL="9525" marR="9525" marT="9525" marB="0" anchor="ctr"/>
                </a:tc>
              </a:tr>
              <a:tr h="282699">
                <a:tc>
                  <a:txBody>
                    <a:bodyPr/>
                    <a:lstStyle/>
                    <a:p>
                      <a:pPr algn="ctr" fontAlgn="b"/>
                      <a:r>
                        <a:rPr lang="en-US" sz="1200" b="0" i="0" u="none" strike="noStrike">
                          <a:solidFill>
                            <a:srgbClr val="000000"/>
                          </a:solidFill>
                          <a:effectLst/>
                          <a:latin typeface="+mn-lt"/>
                        </a:rPr>
                        <a:t>18%</a:t>
                      </a:r>
                    </a:p>
                  </a:txBody>
                  <a:tcPr marL="9525" marR="9525" marT="9525" marB="0" anchor="ctr"/>
                </a:tc>
              </a:tr>
              <a:tr h="282699">
                <a:tc>
                  <a:txBody>
                    <a:bodyPr/>
                    <a:lstStyle/>
                    <a:p>
                      <a:pPr algn="ctr" fontAlgn="b"/>
                      <a:r>
                        <a:rPr lang="en-US" sz="1200" b="0" i="0" u="none" strike="noStrike">
                          <a:solidFill>
                            <a:srgbClr val="000000"/>
                          </a:solidFill>
                          <a:effectLst/>
                          <a:latin typeface="+mn-lt"/>
                        </a:rPr>
                        <a:t>21%</a:t>
                      </a:r>
                    </a:p>
                  </a:txBody>
                  <a:tcPr marL="9525" marR="9525" marT="9525" marB="0" anchor="ctr"/>
                </a:tc>
              </a:tr>
              <a:tr h="282699">
                <a:tc>
                  <a:txBody>
                    <a:bodyPr/>
                    <a:lstStyle/>
                    <a:p>
                      <a:pPr algn="ctr" fontAlgn="b"/>
                      <a:r>
                        <a:rPr lang="en-US" sz="1200" b="0" i="0" u="none" strike="noStrike">
                          <a:solidFill>
                            <a:srgbClr val="000000"/>
                          </a:solidFill>
                          <a:effectLst/>
                          <a:latin typeface="+mn-lt"/>
                        </a:rPr>
                        <a:t>12%</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17%</a:t>
                      </a:r>
                    </a:p>
                  </a:txBody>
                  <a:tcPr marL="9525" marR="9525" marT="9525" marB="0" anchor="ctr"/>
                </a:tc>
              </a:tr>
            </a:tbl>
          </a:graphicData>
        </a:graphic>
      </p:graphicFrame>
      <p:sp>
        <p:nvSpPr>
          <p:cNvPr id="9" name="Footer Placeholder 3"/>
          <p:cNvSpPr>
            <a:spLocks noGrp="1"/>
          </p:cNvSpPr>
          <p:nvPr>
            <p:ph type="ftr" sz="quarter" idx="3"/>
          </p:nvPr>
        </p:nvSpPr>
        <p:spPr>
          <a:xfrm>
            <a:off x="899045" y="661689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
        <p:nvSpPr>
          <p:cNvPr id="2" name="Slide Number Placeholder 1"/>
          <p:cNvSpPr>
            <a:spLocks noGrp="1"/>
          </p:cNvSpPr>
          <p:nvPr>
            <p:ph type="sldNum" sz="quarter" idx="10"/>
          </p:nvPr>
        </p:nvSpPr>
        <p:spPr/>
        <p:txBody>
          <a:bodyPr/>
          <a:lstStyle/>
          <a:p>
            <a:fld id="{7ED29274-437D-49F0-ADD6-93326A9EC50C}" type="slidenum">
              <a:rPr lang="en-US" smtClean="0"/>
              <a:t>45</a:t>
            </a:fld>
            <a:endParaRPr lang="en-US" dirty="0"/>
          </a:p>
        </p:txBody>
      </p:sp>
    </p:spTree>
    <p:extLst>
      <p:ext uri="{BB962C8B-B14F-4D97-AF65-F5344CB8AC3E}">
        <p14:creationId xmlns:p14="http://schemas.microsoft.com/office/powerpoint/2010/main" val="175460069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38125" y="266700"/>
            <a:ext cx="8610600" cy="6346057"/>
          </a:xfrm>
          <a:prstGeom prst="rect">
            <a:avLst/>
          </a:prstGeom>
          <a:solidFill>
            <a:srgbClr val="766A6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8" name="Text Placeholder 7"/>
          <p:cNvSpPr>
            <a:spLocks noGrp="1"/>
          </p:cNvSpPr>
          <p:nvPr>
            <p:ph type="body" sz="quarter" idx="12"/>
          </p:nvPr>
        </p:nvSpPr>
        <p:spPr>
          <a:xfrm>
            <a:off x="899318" y="6259438"/>
            <a:ext cx="7345363" cy="250825"/>
          </a:xfrm>
        </p:spPr>
        <p:txBody>
          <a:bodyPr/>
          <a:lstStyle/>
          <a:p>
            <a:r>
              <a:rPr lang="en-US" dirty="0">
                <a:solidFill>
                  <a:srgbClr val="FFFFFF"/>
                </a:solidFill>
              </a:rPr>
              <a:t>CRICO N=194 MPL cases asserted 1/1/09–12/31/13 involving ambulatory care and alleging diagnostic failure</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a:xfrm>
            <a:off x="899592" y="1484199"/>
            <a:ext cx="7358063" cy="822960"/>
          </a:xfrm>
        </p:spPr>
        <p:txBody>
          <a:bodyPr/>
          <a:lstStyle/>
          <a:p>
            <a:r>
              <a:rPr lang="en-US" dirty="0" smtClean="0">
                <a:solidFill>
                  <a:srgbClr val="FFFFFF"/>
                </a:solidFill>
              </a:rPr>
              <a:t>Malpractice case study focus: </a:t>
            </a:r>
            <a:br>
              <a:rPr lang="en-US" dirty="0" smtClean="0">
                <a:solidFill>
                  <a:srgbClr val="FFFFFF"/>
                </a:solidFill>
              </a:rPr>
            </a:br>
            <a:r>
              <a:rPr lang="en-US" dirty="0" smtClean="0">
                <a:solidFill>
                  <a:srgbClr val="FFFFFF"/>
                </a:solidFill>
              </a:rPr>
              <a:t>Internal Office Function</a:t>
            </a:r>
            <a:endParaRPr lang="en-US" dirty="0">
              <a:solidFill>
                <a:srgbClr val="FFFFFF"/>
              </a:solidFill>
            </a:endParaRPr>
          </a:p>
        </p:txBody>
      </p:sp>
      <p:sp>
        <p:nvSpPr>
          <p:cNvPr id="3" name="Footer Placeholder 2"/>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3" name="Rectangle 12"/>
          <p:cNvSpPr/>
          <p:nvPr/>
        </p:nvSpPr>
        <p:spPr>
          <a:xfrm>
            <a:off x="701040" y="2552403"/>
            <a:ext cx="1752600" cy="1384995"/>
          </a:xfrm>
          <a:prstGeom prst="rect">
            <a:avLst/>
          </a:prstGeom>
        </p:spPr>
        <p:txBody>
          <a:bodyPr wrap="square">
            <a:spAutoFit/>
          </a:bodyPr>
          <a:lstStyle/>
          <a:p>
            <a:pPr algn="ctr"/>
            <a:r>
              <a:rPr lang="en-US" sz="6600" dirty="0" smtClean="0">
                <a:solidFill>
                  <a:schemeClr val="accent3"/>
                </a:solidFill>
                <a:latin typeface="+mj-lt"/>
              </a:rPr>
              <a:t>5</a:t>
            </a:r>
            <a:r>
              <a:rPr lang="en-US" sz="3600" dirty="0" smtClean="0">
                <a:solidFill>
                  <a:schemeClr val="accent3"/>
                </a:solidFill>
                <a:latin typeface="+mj-lt"/>
              </a:rPr>
              <a:t>%</a:t>
            </a:r>
            <a:r>
              <a:rPr lang="en-US" sz="6600" dirty="0" smtClean="0">
                <a:solidFill>
                  <a:schemeClr val="accent3"/>
                </a:solidFill>
              </a:rPr>
              <a:t> </a:t>
            </a:r>
            <a:r>
              <a:rPr lang="en-US" dirty="0">
                <a:solidFill>
                  <a:schemeClr val="accent3"/>
                </a:solidFill>
              </a:rPr>
              <a:t/>
            </a:r>
            <a:br>
              <a:rPr lang="en-US" dirty="0">
                <a:solidFill>
                  <a:schemeClr val="accent3"/>
                </a:solidFill>
              </a:rPr>
            </a:br>
            <a:r>
              <a:rPr lang="en-US" dirty="0">
                <a:solidFill>
                  <a:srgbClr val="FFFFFF"/>
                </a:solidFill>
              </a:rPr>
              <a:t>of cases </a:t>
            </a:r>
            <a:endParaRPr lang="en-US" sz="1600" dirty="0">
              <a:solidFill>
                <a:srgbClr val="FFFFFF"/>
              </a:solidFill>
            </a:endParaRPr>
          </a:p>
        </p:txBody>
      </p:sp>
      <p:sp>
        <p:nvSpPr>
          <p:cNvPr id="15" name="Rectangle 14"/>
          <p:cNvSpPr/>
          <p:nvPr/>
        </p:nvSpPr>
        <p:spPr>
          <a:xfrm>
            <a:off x="2598420" y="2839563"/>
            <a:ext cx="4572000" cy="1477328"/>
          </a:xfrm>
          <a:prstGeom prst="rect">
            <a:avLst/>
          </a:prstGeom>
        </p:spPr>
        <p:txBody>
          <a:bodyPr>
            <a:spAutoFit/>
          </a:bodyPr>
          <a:lstStyle/>
          <a:p>
            <a:r>
              <a:rPr lang="en-US" dirty="0">
                <a:solidFill>
                  <a:srgbClr val="FFFFFF"/>
                </a:solidFill>
              </a:rPr>
              <a:t>had </a:t>
            </a:r>
            <a:r>
              <a:rPr lang="en-US" dirty="0" smtClean="0">
                <a:solidFill>
                  <a:srgbClr val="FFFFFF"/>
                </a:solidFill>
              </a:rPr>
              <a:t>an</a:t>
            </a:r>
            <a:r>
              <a:rPr lang="en-US" dirty="0" smtClean="0">
                <a:solidFill>
                  <a:schemeClr val="accent3"/>
                </a:solidFill>
              </a:rPr>
              <a:t> </a:t>
            </a:r>
            <a:r>
              <a:rPr lang="en-US" dirty="0" smtClean="0">
                <a:solidFill>
                  <a:srgbClr val="FFFFFF"/>
                </a:solidFill>
              </a:rPr>
              <a:t>error in the </a:t>
            </a:r>
            <a:r>
              <a:rPr lang="en-US" dirty="0" smtClean="0">
                <a:solidFill>
                  <a:schemeClr val="accent3"/>
                </a:solidFill>
              </a:rPr>
              <a:t>management of an ordered test </a:t>
            </a:r>
            <a:r>
              <a:rPr lang="en-US" dirty="0" smtClean="0">
                <a:solidFill>
                  <a:srgbClr val="FFFFFF"/>
                </a:solidFill>
              </a:rPr>
              <a:t>identified </a:t>
            </a:r>
            <a:r>
              <a:rPr lang="en-US" dirty="0">
                <a:solidFill>
                  <a:srgbClr val="FFFFFF"/>
                </a:solidFill>
              </a:rPr>
              <a:t>as a contributing factor, i.e., </a:t>
            </a:r>
            <a:r>
              <a:rPr lang="en-US" dirty="0" smtClean="0">
                <a:solidFill>
                  <a:srgbClr val="FFFFFF"/>
                </a:solidFill>
              </a:rPr>
              <a:t>ordered test/imaging is not performed, performed incorrectly, or specimen is mislabeled or mishandled</a:t>
            </a:r>
            <a:endParaRPr lang="en-US" dirty="0">
              <a:solidFill>
                <a:srgbClr val="FFFFFF"/>
              </a:solidFill>
            </a:endParaRPr>
          </a:p>
        </p:txBody>
      </p:sp>
      <p:sp>
        <p:nvSpPr>
          <p:cNvPr id="4" name="Slide Number Placeholder 3"/>
          <p:cNvSpPr>
            <a:spLocks noGrp="1"/>
          </p:cNvSpPr>
          <p:nvPr>
            <p:ph type="sldNum" sz="quarter" idx="10"/>
          </p:nvPr>
        </p:nvSpPr>
        <p:spPr/>
        <p:txBody>
          <a:bodyPr/>
          <a:lstStyle/>
          <a:p>
            <a:fld id="{7ED29274-437D-49F0-ADD6-93326A9EC50C}" type="slidenum">
              <a:rPr lang="en-US" smtClean="0"/>
              <a:t>46</a:t>
            </a:fld>
            <a:endParaRPr lang="en-US" dirty="0"/>
          </a:p>
        </p:txBody>
      </p:sp>
    </p:spTree>
    <p:extLst>
      <p:ext uri="{BB962C8B-B14F-4D97-AF65-F5344CB8AC3E}">
        <p14:creationId xmlns:p14="http://schemas.microsoft.com/office/powerpoint/2010/main" val="180980823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11" name="Content Placeholder 10"/>
          <p:cNvSpPr>
            <a:spLocks noGrp="1"/>
          </p:cNvSpPr>
          <p:nvPr>
            <p:ph idx="1"/>
          </p:nvPr>
        </p:nvSpPr>
        <p:spPr/>
        <p:txBody>
          <a:bodyPr/>
          <a:lstStyle/>
          <a:p>
            <a:r>
              <a:rPr lang="en-US" dirty="0" smtClean="0"/>
              <a:t>Patient</a:t>
            </a:r>
          </a:p>
          <a:p>
            <a:pPr marL="0" lvl="1" indent="0">
              <a:buNone/>
            </a:pPr>
            <a:r>
              <a:rPr lang="en-US" dirty="0" smtClean="0"/>
              <a:t>Lorraine, 27-year-old female</a:t>
            </a:r>
          </a:p>
          <a:p>
            <a:r>
              <a:rPr lang="en-US" dirty="0" smtClean="0"/>
              <a:t>Day 1</a:t>
            </a:r>
          </a:p>
          <a:p>
            <a:pPr lvl="1"/>
            <a:r>
              <a:rPr lang="en-US" dirty="0" smtClean="0"/>
              <a:t>Lorraine visits her PCP with c/o frequent and burning urination. Her PCP orders a urine culture and sensitivity (C&amp;S), and prescribes Bactrim.</a:t>
            </a:r>
          </a:p>
          <a:p>
            <a:pPr lvl="1"/>
            <a:r>
              <a:rPr lang="en-US" dirty="0" smtClean="0"/>
              <a:t>Inadvertently, the urine specimen is not sent to the lab.</a:t>
            </a:r>
          </a:p>
          <a:p>
            <a:endParaRPr lang="en-US" dirty="0"/>
          </a:p>
        </p:txBody>
      </p:sp>
      <p:sp>
        <p:nvSpPr>
          <p:cNvPr id="10" name="Title 9"/>
          <p:cNvSpPr>
            <a:spLocks noGrp="1"/>
          </p:cNvSpPr>
          <p:nvPr>
            <p:ph type="title"/>
          </p:nvPr>
        </p:nvSpPr>
        <p:spPr/>
        <p:txBody>
          <a:bodyPr/>
          <a:lstStyle/>
          <a:p>
            <a:r>
              <a:rPr lang="en-US" dirty="0" smtClean="0"/>
              <a:t>Case Study</a:t>
            </a:r>
            <a:endParaRPr lang="en-US" dirty="0"/>
          </a:p>
        </p:txBody>
      </p:sp>
      <p:sp>
        <p:nvSpPr>
          <p:cNvPr id="12" name="Text Placeholder 11"/>
          <p:cNvSpPr>
            <a:spLocks noGrp="1"/>
          </p:cNvSpPr>
          <p:nvPr>
            <p:ph type="body" sz="quarter" idx="11"/>
          </p:nvPr>
        </p:nvSpPr>
        <p:spPr/>
        <p:txBody>
          <a:bodyPr/>
          <a:lstStyle/>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
        <p:nvSpPr>
          <p:cNvPr id="3" name="Slide Number Placeholder 2"/>
          <p:cNvSpPr>
            <a:spLocks noGrp="1"/>
          </p:cNvSpPr>
          <p:nvPr>
            <p:ph type="sldNum" sz="quarter" idx="10"/>
          </p:nvPr>
        </p:nvSpPr>
        <p:spPr/>
        <p:txBody>
          <a:bodyPr/>
          <a:lstStyle/>
          <a:p>
            <a:fld id="{7ED29274-437D-49F0-ADD6-93326A9EC50C}" type="slidenum">
              <a:rPr lang="en-US" smtClean="0"/>
              <a:t>47</a:t>
            </a:fld>
            <a:endParaRPr lang="en-US" dirty="0"/>
          </a:p>
        </p:txBody>
      </p:sp>
    </p:spTree>
    <p:extLst>
      <p:ext uri="{BB962C8B-B14F-4D97-AF65-F5344CB8AC3E}">
        <p14:creationId xmlns:p14="http://schemas.microsoft.com/office/powerpoint/2010/main" val="250153901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Day 14</a:t>
            </a:r>
          </a:p>
          <a:p>
            <a:pPr lvl="1"/>
            <a:r>
              <a:rPr lang="en-US" dirty="0" smtClean="0"/>
              <a:t>Lorraine calls her PCP with c/o excruciating back pain. She is referred to an ED. </a:t>
            </a:r>
          </a:p>
          <a:p>
            <a:pPr lvl="1"/>
            <a:r>
              <a:rPr lang="en-US" dirty="0" smtClean="0"/>
              <a:t>In the ED, urinalysis confirms 3+ bacteria and a urine C&amp;S is sent to the lab.</a:t>
            </a:r>
          </a:p>
          <a:p>
            <a:pPr lvl="1"/>
            <a:r>
              <a:rPr lang="en-US" dirty="0" smtClean="0"/>
              <a:t>Lorraine is discharged with a renewed Bactrim prescription.</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Lorraine</a:t>
            </a:r>
            <a:r>
              <a:rPr lang="en-US" dirty="0"/>
              <a:t>, 27-year-old female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
        <p:nvSpPr>
          <p:cNvPr id="3" name="Slide Number Placeholder 2"/>
          <p:cNvSpPr>
            <a:spLocks noGrp="1"/>
          </p:cNvSpPr>
          <p:nvPr>
            <p:ph type="sldNum" sz="quarter" idx="10"/>
          </p:nvPr>
        </p:nvSpPr>
        <p:spPr/>
        <p:txBody>
          <a:bodyPr/>
          <a:lstStyle/>
          <a:p>
            <a:fld id="{7ED29274-437D-49F0-ADD6-93326A9EC50C}" type="slidenum">
              <a:rPr lang="en-US" smtClean="0"/>
              <a:t>48</a:t>
            </a:fld>
            <a:endParaRPr lang="en-US" dirty="0"/>
          </a:p>
        </p:txBody>
      </p:sp>
    </p:spTree>
    <p:extLst>
      <p:ext uri="{BB962C8B-B14F-4D97-AF65-F5344CB8AC3E}">
        <p14:creationId xmlns:p14="http://schemas.microsoft.com/office/powerpoint/2010/main" val="41802639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Day 16</a:t>
            </a:r>
          </a:p>
          <a:p>
            <a:pPr lvl="1"/>
            <a:r>
              <a:rPr lang="en-US" dirty="0" smtClean="0"/>
              <a:t>Lorraine returns to the ED with fever, nausea, and vomiting, and is admitted to the hospital.</a:t>
            </a:r>
          </a:p>
          <a:p>
            <a:pPr lvl="1"/>
            <a:r>
              <a:rPr lang="en-US" dirty="0" smtClean="0"/>
              <a:t>The urine C&amp;S ordered during her previous ED visit confirms E. coli, which is not sensitive to Bactrim.</a:t>
            </a:r>
          </a:p>
          <a:p>
            <a:pPr lvl="1"/>
            <a:r>
              <a:rPr lang="en-US" dirty="0" smtClean="0"/>
              <a:t>A new antibiotic is ordered.</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Lorraine</a:t>
            </a:r>
            <a:r>
              <a:rPr lang="en-US" dirty="0"/>
              <a:t>, 27-year-old female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
        <p:nvSpPr>
          <p:cNvPr id="3" name="Slide Number Placeholder 2"/>
          <p:cNvSpPr>
            <a:spLocks noGrp="1"/>
          </p:cNvSpPr>
          <p:nvPr>
            <p:ph type="sldNum" sz="quarter" idx="10"/>
          </p:nvPr>
        </p:nvSpPr>
        <p:spPr/>
        <p:txBody>
          <a:bodyPr/>
          <a:lstStyle/>
          <a:p>
            <a:fld id="{7ED29274-437D-49F0-ADD6-93326A9EC50C}" type="slidenum">
              <a:rPr lang="en-US" smtClean="0"/>
              <a:t>49</a:t>
            </a:fld>
            <a:endParaRPr lang="en-US" dirty="0"/>
          </a:p>
        </p:txBody>
      </p:sp>
    </p:spTree>
    <p:extLst>
      <p:ext uri="{BB962C8B-B14F-4D97-AF65-F5344CB8AC3E}">
        <p14:creationId xmlns:p14="http://schemas.microsoft.com/office/powerpoint/2010/main" val="26504053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normAutofit/>
          </a:bodyPr>
          <a:lstStyle/>
          <a:p>
            <a:r>
              <a:rPr lang="en-US" sz="1800" dirty="0" smtClean="0"/>
              <a:t>Captive insurer of the Harvard medical institutions</a:t>
            </a:r>
          </a:p>
          <a:p>
            <a:r>
              <a:rPr lang="en-US" sz="1800" dirty="0" smtClean="0"/>
              <a:t>Provides member organizations medical professional liability, general liability and other insurance coverage for: </a:t>
            </a:r>
          </a:p>
          <a:p>
            <a:pPr lvl="1"/>
            <a:r>
              <a:rPr lang="en-US" sz="1800" dirty="0" smtClean="0"/>
              <a:t>Nearly 13,000 physicians </a:t>
            </a:r>
            <a:r>
              <a:rPr lang="en-US" sz="1800" i="1" dirty="0" smtClean="0"/>
              <a:t>(including 3,500 residents and fellows)</a:t>
            </a:r>
            <a:endParaRPr lang="en-US" sz="1800" dirty="0" smtClean="0"/>
          </a:p>
          <a:p>
            <a:pPr lvl="1"/>
            <a:r>
              <a:rPr lang="en-US" sz="1800" dirty="0" smtClean="0"/>
              <a:t>25 hospitals</a:t>
            </a:r>
          </a:p>
          <a:p>
            <a:pPr lvl="1"/>
            <a:r>
              <a:rPr lang="en-US" sz="1800" dirty="0" smtClean="0"/>
              <a:t>100,000+ employees (nurses, technicians, etc.)</a:t>
            </a:r>
          </a:p>
          <a:p>
            <a:r>
              <a:rPr lang="en-US" sz="1800" dirty="0" smtClean="0"/>
              <a:t>Services include underwriting, claims management, and patient safety improvement</a:t>
            </a:r>
          </a:p>
          <a:p>
            <a:r>
              <a:rPr lang="en-US" sz="1800" dirty="0" smtClean="0"/>
              <a:t>CRICO has been analyzing medical malpractice data to drive risk mitigation for more than 30 years</a:t>
            </a:r>
          </a:p>
          <a:p>
            <a:endParaRPr lang="en-US" dirty="0"/>
          </a:p>
        </p:txBody>
      </p:sp>
      <p:sp>
        <p:nvSpPr>
          <p:cNvPr id="2" name="Text Placeholder 1"/>
          <p:cNvSpPr>
            <a:spLocks noGrp="1"/>
          </p:cNvSpPr>
          <p:nvPr>
            <p:ph type="body" sz="quarter" idx="11"/>
          </p:nvPr>
        </p:nvSpPr>
        <p:spPr/>
        <p:txBody>
          <a:bodyPr/>
          <a:lstStyle/>
          <a:p>
            <a:endParaRPr lang="en-US" dirty="0"/>
          </a:p>
        </p:txBody>
      </p:sp>
      <p:sp>
        <p:nvSpPr>
          <p:cNvPr id="3" name="Text Placeholder 2"/>
          <p:cNvSpPr>
            <a:spLocks noGrp="1"/>
          </p:cNvSpPr>
          <p:nvPr>
            <p:ph type="body" sz="quarter" idx="12"/>
          </p:nvPr>
        </p:nvSpPr>
        <p:spPr/>
        <p:txBody>
          <a:bodyPr/>
          <a:lstStyle/>
          <a:p>
            <a:endParaRPr lang="en-US" dirty="0"/>
          </a:p>
        </p:txBody>
      </p:sp>
      <p:sp>
        <p:nvSpPr>
          <p:cNvPr id="14" name="Title 1"/>
          <p:cNvSpPr>
            <a:spLocks noGrp="1"/>
          </p:cNvSpPr>
          <p:nvPr>
            <p:ph type="title"/>
          </p:nvPr>
        </p:nvSpPr>
        <p:spPr/>
        <p:txBody>
          <a:bodyPr/>
          <a:lstStyle/>
          <a:p>
            <a:r>
              <a:rPr lang="en-US" dirty="0" smtClean="0"/>
              <a:t>Controlled Risk Insurance Company (CRICO)</a:t>
            </a:r>
            <a:endParaRPr lang="en-US" dirty="0"/>
          </a:p>
        </p:txBody>
      </p:sp>
      <p:sp>
        <p:nvSpPr>
          <p:cNvPr id="16" name="Footer Placeholder 3"/>
          <p:cNvSpPr>
            <a:spLocks noGrp="1"/>
          </p:cNvSpPr>
          <p:nvPr>
            <p:ph type="ftr" sz="quarter" idx="3"/>
          </p:nvPr>
        </p:nvSpPr>
        <p:spPr>
          <a:xfrm>
            <a:off x="903246" y="657910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custDataLst>
      <p:tags r:id="rId1"/>
    </p:custDataLst>
    <p:extLst>
      <p:ext uri="{BB962C8B-B14F-4D97-AF65-F5344CB8AC3E}">
        <p14:creationId xmlns:p14="http://schemas.microsoft.com/office/powerpoint/2010/main" val="402487211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Outcome</a:t>
            </a:r>
          </a:p>
          <a:p>
            <a:pPr lvl="1"/>
            <a:r>
              <a:rPr lang="en-US" dirty="0" smtClean="0"/>
              <a:t>Four days later, Lorraine is discharged home with a peripherally inserted catheter line for prolonged antibiotic treatment.</a:t>
            </a:r>
          </a:p>
          <a:p>
            <a:pPr lvl="1"/>
            <a:r>
              <a:rPr lang="en-US" dirty="0" smtClean="0"/>
              <a:t>Lorraine’s PCP discloses and apologizes for the fact that her initial urine C&amp;S was never sent to the lab.</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Lorraine</a:t>
            </a:r>
            <a:r>
              <a:rPr lang="en-US" dirty="0"/>
              <a:t>, 27-year-old female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
        <p:nvSpPr>
          <p:cNvPr id="3" name="Slide Number Placeholder 2"/>
          <p:cNvSpPr>
            <a:spLocks noGrp="1"/>
          </p:cNvSpPr>
          <p:nvPr>
            <p:ph type="sldNum" sz="quarter" idx="10"/>
          </p:nvPr>
        </p:nvSpPr>
        <p:spPr/>
        <p:txBody>
          <a:bodyPr/>
          <a:lstStyle/>
          <a:p>
            <a:fld id="{7ED29274-437D-49F0-ADD6-93326A9EC50C}" type="slidenum">
              <a:rPr lang="en-US" smtClean="0"/>
              <a:t>50</a:t>
            </a:fld>
            <a:endParaRPr lang="en-US" dirty="0"/>
          </a:p>
        </p:txBody>
      </p:sp>
    </p:spTree>
    <p:extLst>
      <p:ext uri="{BB962C8B-B14F-4D97-AF65-F5344CB8AC3E}">
        <p14:creationId xmlns:p14="http://schemas.microsoft.com/office/powerpoint/2010/main" val="131605246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smtClean="0"/>
              <a:t>An unreliable system for specimen handling led to a delayed diagnosis and treatment. </a:t>
            </a:r>
          </a:p>
          <a:p>
            <a:r>
              <a:rPr lang="en-US" dirty="0" smtClean="0"/>
              <a:t>Safer Care Recommendation</a:t>
            </a:r>
          </a:p>
          <a:p>
            <a:pPr marL="0" lvl="1" indent="0">
              <a:buNone/>
            </a:pPr>
            <a:r>
              <a:rPr lang="en-US" dirty="0" smtClean="0"/>
              <a:t>Maintain a chain of custody to track specimens from collection to final disposition. Implement a quality monitoring system, e.g., specimen log. Investigate discrepancies to close potential gaps in test result processing and communication. Incorporate patient huddles and include specimens in a patient care checklist.</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Lorraine</a:t>
            </a:r>
            <a:r>
              <a:rPr lang="en-US" dirty="0"/>
              <a:t>, 27-year-old female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4" name="Rectangle 13"/>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
        <p:nvSpPr>
          <p:cNvPr id="3" name="Slide Number Placeholder 2"/>
          <p:cNvSpPr>
            <a:spLocks noGrp="1"/>
          </p:cNvSpPr>
          <p:nvPr>
            <p:ph type="sldNum" sz="quarter" idx="10"/>
          </p:nvPr>
        </p:nvSpPr>
        <p:spPr/>
        <p:txBody>
          <a:bodyPr/>
          <a:lstStyle/>
          <a:p>
            <a:fld id="{7ED29274-437D-49F0-ADD6-93326A9EC50C}" type="slidenum">
              <a:rPr lang="en-US" smtClean="0"/>
              <a:t>51</a:t>
            </a:fld>
            <a:endParaRPr lang="en-US" dirty="0"/>
          </a:p>
        </p:txBody>
      </p:sp>
    </p:spTree>
    <p:extLst>
      <p:ext uri="{BB962C8B-B14F-4D97-AF65-F5344CB8AC3E}">
        <p14:creationId xmlns:p14="http://schemas.microsoft.com/office/powerpoint/2010/main" val="38951735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Vulnerability</a:t>
            </a:r>
          </a:p>
          <a:p>
            <a:pPr marL="0" lvl="1" indent="0">
              <a:buNone/>
            </a:pPr>
            <a:r>
              <a:rPr lang="en-US" dirty="0" smtClean="0"/>
              <a:t>A lab result that failed to reach the PCP </a:t>
            </a:r>
            <a:br>
              <a:rPr lang="en-US" dirty="0" smtClean="0"/>
            </a:br>
            <a:r>
              <a:rPr lang="en-US" dirty="0" smtClean="0"/>
              <a:t>(or Lorraine) also failed to raise an alarm—and exposed her to unnecessary risk. </a:t>
            </a:r>
          </a:p>
          <a:p>
            <a:r>
              <a:rPr lang="en-US" dirty="0" smtClean="0"/>
              <a:t>Safer Care Recommendation</a:t>
            </a:r>
          </a:p>
          <a:p>
            <a:pPr marL="0" lvl="1" indent="0">
              <a:buNone/>
            </a:pPr>
            <a:r>
              <a:rPr lang="en-US" dirty="0" smtClean="0"/>
              <a:t>Implement systems that assist in results reconciliation, including confirmation of provider receipt, review, and transmission of results and recommendations to the patient. When possible, use electronic health record reminders in this effort.</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Lorraine</a:t>
            </a:r>
            <a:r>
              <a:rPr lang="en-US" dirty="0"/>
              <a:t>, 27-year-old female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1" name="Rectangle 10"/>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1"/>
          </a:xfrm>
          <a:prstGeom prst="rect">
            <a:avLst/>
          </a:prstGeom>
        </p:spPr>
      </p:pic>
      <p:sp>
        <p:nvSpPr>
          <p:cNvPr id="3" name="Slide Number Placeholder 2"/>
          <p:cNvSpPr>
            <a:spLocks noGrp="1"/>
          </p:cNvSpPr>
          <p:nvPr>
            <p:ph type="sldNum" sz="quarter" idx="10"/>
          </p:nvPr>
        </p:nvSpPr>
        <p:spPr/>
        <p:txBody>
          <a:bodyPr/>
          <a:lstStyle/>
          <a:p>
            <a:fld id="{7ED29274-437D-49F0-ADD6-93326A9EC50C}" type="slidenum">
              <a:rPr lang="en-US" smtClean="0"/>
              <a:t>52</a:t>
            </a:fld>
            <a:endParaRPr lang="en-US" dirty="0"/>
          </a:p>
        </p:txBody>
      </p:sp>
    </p:spTree>
    <p:extLst>
      <p:ext uri="{BB962C8B-B14F-4D97-AF65-F5344CB8AC3E}">
        <p14:creationId xmlns:p14="http://schemas.microsoft.com/office/powerpoint/2010/main" val="3665830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a:t>
            </a:r>
            <a:endParaRPr lang="en-US" dirty="0"/>
          </a:p>
        </p:txBody>
      </p:sp>
      <p:sp>
        <p:nvSpPr>
          <p:cNvPr id="11" name="Text Placeholder 10"/>
          <p:cNvSpPr>
            <a:spLocks noGrp="1"/>
          </p:cNvSpPr>
          <p:nvPr>
            <p:ph type="body" idx="1"/>
          </p:nvPr>
        </p:nvSpPr>
        <p:spPr/>
        <p:txBody>
          <a:bodyPr/>
          <a:lstStyle/>
          <a:p>
            <a:r>
              <a:rPr lang="en-US" dirty="0"/>
              <a:t>Has this type of event ever happened here?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3" name="Slide Number Placeholder 2"/>
          <p:cNvSpPr>
            <a:spLocks noGrp="1"/>
          </p:cNvSpPr>
          <p:nvPr>
            <p:ph type="sldNum" sz="quarter" idx="10"/>
          </p:nvPr>
        </p:nvSpPr>
        <p:spPr/>
        <p:txBody>
          <a:bodyPr/>
          <a:lstStyle/>
          <a:p>
            <a:fld id="{7ED29274-437D-49F0-ADD6-93326A9EC50C}" type="slidenum">
              <a:rPr lang="en-US" smtClean="0"/>
              <a:t>53</a:t>
            </a:fld>
            <a:endParaRPr lang="en-US" dirty="0"/>
          </a:p>
        </p:txBody>
      </p:sp>
    </p:spTree>
    <p:extLst>
      <p:ext uri="{BB962C8B-B14F-4D97-AF65-F5344CB8AC3E}">
        <p14:creationId xmlns:p14="http://schemas.microsoft.com/office/powerpoint/2010/main" val="29774285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bwMode="auto">
          <a:xfrm>
            <a:off x="795453" y="2028342"/>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smtClean="0">
                <a:solidFill>
                  <a:srgbClr val="FFFFFF"/>
                </a:solidFill>
                <a:latin typeface="+mj-lt"/>
              </a:rPr>
              <a:t>Do we have a process to track that collected specimens are sent to the lab? </a:t>
            </a:r>
            <a:endParaRPr lang="en-US" sz="2400" i="1" dirty="0">
              <a:solidFill>
                <a:srgbClr val="FFFFFF"/>
              </a:solidFill>
              <a:latin typeface="+mj-lt"/>
            </a:endParaRPr>
          </a:p>
        </p:txBody>
      </p:sp>
      <p:sp>
        <p:nvSpPr>
          <p:cNvPr id="10" name="Content Placeholder 9"/>
          <p:cNvSpPr>
            <a:spLocks noGrp="1"/>
          </p:cNvSpPr>
          <p:nvPr>
            <p:ph idx="1"/>
          </p:nvPr>
        </p:nvSpPr>
        <p:spPr/>
        <p:txBody>
          <a:bodyPr/>
          <a:lstStyle/>
          <a:p>
            <a:r>
              <a:rPr lang="en-US" dirty="0" smtClean="0"/>
              <a:t>Recommended Practice</a:t>
            </a:r>
          </a:p>
          <a:p>
            <a:pPr marL="0" lvl="1" indent="0">
              <a:buNone/>
            </a:pPr>
            <a:r>
              <a:rPr lang="en-US" dirty="0" smtClean="0"/>
              <a:t>A standard process for appropriate specimen collection </a:t>
            </a:r>
            <a:br>
              <a:rPr lang="en-US" dirty="0" smtClean="0"/>
            </a:br>
            <a:r>
              <a:rPr lang="en-US" dirty="0" smtClean="0"/>
              <a:t>and management.</a:t>
            </a:r>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Closing the Loop</a:t>
            </a:r>
            <a:endParaRPr lang="en-US" i="1"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3" name="Slide Number Placeholder 2"/>
          <p:cNvSpPr>
            <a:spLocks noGrp="1"/>
          </p:cNvSpPr>
          <p:nvPr>
            <p:ph type="sldNum" sz="quarter" idx="10"/>
          </p:nvPr>
        </p:nvSpPr>
        <p:spPr/>
        <p:txBody>
          <a:bodyPr/>
          <a:lstStyle/>
          <a:p>
            <a:fld id="{7ED29274-437D-49F0-ADD6-93326A9EC50C}" type="slidenum">
              <a:rPr lang="en-US" smtClean="0"/>
              <a:t>54</a:t>
            </a:fld>
            <a:endParaRPr lang="en-US" dirty="0"/>
          </a:p>
        </p:txBody>
      </p:sp>
    </p:spTree>
    <p:extLst>
      <p:ext uri="{BB962C8B-B14F-4D97-AF65-F5344CB8AC3E}">
        <p14:creationId xmlns:p14="http://schemas.microsoft.com/office/powerpoint/2010/main" val="272024136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416968"/>
            <a:ext cx="7665732" cy="2983831"/>
          </a:xfrm>
        </p:spPr>
        <p:txBody>
          <a:bodyPr/>
          <a:lstStyle/>
          <a:p>
            <a:r>
              <a:rPr lang="en-US" dirty="0" smtClean="0"/>
              <a:t>Recommended Practice</a:t>
            </a:r>
          </a:p>
          <a:p>
            <a:pPr marL="0" lvl="1" indent="0">
              <a:spcAft>
                <a:spcPts val="1200"/>
              </a:spcAft>
              <a:buNone/>
            </a:pPr>
            <a:r>
              <a:rPr lang="en-US" dirty="0" smtClean="0"/>
              <a:t>A redundant system to identify that patient had recommended test.</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Closing the Loop</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283916"/>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Do we have a standard process for specimen handling that all team members follow? How do we ensure the process is being followed?</a:t>
            </a:r>
            <a:endParaRPr lang="en-US" sz="2400" i="1" dirty="0">
              <a:solidFill>
                <a:srgbClr val="FFFFFF"/>
              </a:solidFill>
              <a:latin typeface="+mj-lt"/>
            </a:endParaRPr>
          </a:p>
        </p:txBody>
      </p:sp>
      <p:sp>
        <p:nvSpPr>
          <p:cNvPr id="3" name="Slide Number Placeholder 2"/>
          <p:cNvSpPr>
            <a:spLocks noGrp="1"/>
          </p:cNvSpPr>
          <p:nvPr>
            <p:ph type="sldNum" sz="quarter" idx="10"/>
          </p:nvPr>
        </p:nvSpPr>
        <p:spPr/>
        <p:txBody>
          <a:bodyPr/>
          <a:lstStyle/>
          <a:p>
            <a:fld id="{7ED29274-437D-49F0-ADD6-93326A9EC50C}" type="slidenum">
              <a:rPr lang="en-US" smtClean="0"/>
              <a:t>55</a:t>
            </a:fld>
            <a:endParaRPr lang="en-US" dirty="0"/>
          </a:p>
        </p:txBody>
      </p:sp>
    </p:spTree>
    <p:extLst>
      <p:ext uri="{BB962C8B-B14F-4D97-AF65-F5344CB8AC3E}">
        <p14:creationId xmlns:p14="http://schemas.microsoft.com/office/powerpoint/2010/main" val="374196712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286679"/>
            <a:ext cx="7665732" cy="3114120"/>
          </a:xfrm>
        </p:spPr>
        <p:txBody>
          <a:bodyPr/>
          <a:lstStyle/>
          <a:p>
            <a:r>
              <a:rPr lang="en-US" dirty="0" smtClean="0"/>
              <a:t>Recommended Practices</a:t>
            </a:r>
          </a:p>
          <a:p>
            <a:pPr lvl="1">
              <a:spcAft>
                <a:spcPts val="1200"/>
              </a:spcAft>
            </a:pPr>
            <a:r>
              <a:rPr lang="en-US" dirty="0" smtClean="0"/>
              <a:t>A responsible person(s) is identified as accountable for specimen processing.</a:t>
            </a:r>
          </a:p>
          <a:p>
            <a:pPr lvl="1">
              <a:spcAft>
                <a:spcPts val="1200"/>
              </a:spcAft>
            </a:pPr>
            <a:r>
              <a:rPr lang="en-US" dirty="0" smtClean="0"/>
              <a:t>Specimen handling is included during staff orientation and annual competencies review.</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Closing the Loop</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149161"/>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How is the ordering provider’s review/ acknowledgement of outstanding imaging studies and other tests reconciled?</a:t>
            </a:r>
            <a:endParaRPr lang="en-US" sz="2400" i="1" dirty="0">
              <a:solidFill>
                <a:srgbClr val="FFFFFF"/>
              </a:solidFill>
              <a:latin typeface="+mj-lt"/>
            </a:endParaRPr>
          </a:p>
        </p:txBody>
      </p:sp>
      <p:sp>
        <p:nvSpPr>
          <p:cNvPr id="3" name="Slide Number Placeholder 2"/>
          <p:cNvSpPr>
            <a:spLocks noGrp="1"/>
          </p:cNvSpPr>
          <p:nvPr>
            <p:ph type="sldNum" sz="quarter" idx="10"/>
          </p:nvPr>
        </p:nvSpPr>
        <p:spPr/>
        <p:txBody>
          <a:bodyPr/>
          <a:lstStyle/>
          <a:p>
            <a:fld id="{7ED29274-437D-49F0-ADD6-93326A9EC50C}" type="slidenum">
              <a:rPr lang="en-US" smtClean="0"/>
              <a:t>56</a:t>
            </a:fld>
            <a:endParaRPr lang="en-US" dirty="0"/>
          </a:p>
        </p:txBody>
      </p:sp>
    </p:spTree>
    <p:extLst>
      <p:ext uri="{BB962C8B-B14F-4D97-AF65-F5344CB8AC3E}">
        <p14:creationId xmlns:p14="http://schemas.microsoft.com/office/powerpoint/2010/main" val="325042623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Recommended Practice</a:t>
            </a:r>
          </a:p>
          <a:p>
            <a:pPr marL="0" lvl="1" indent="0">
              <a:spcAft>
                <a:spcPts val="1200"/>
              </a:spcAft>
              <a:buNone/>
            </a:pPr>
            <a:r>
              <a:rPr lang="en-US" dirty="0" smtClean="0"/>
              <a:t>Analyze similar events (including near misses) for patient safety improvement opportunities.</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Closing the Loop</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6"/>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What other processes, similar to specimen handling, pose major risks to our patients?</a:t>
            </a:r>
            <a:endParaRPr lang="en-US" sz="2400" i="1" dirty="0">
              <a:solidFill>
                <a:srgbClr val="FFFFFF"/>
              </a:solidFill>
              <a:latin typeface="+mj-lt"/>
            </a:endParaRPr>
          </a:p>
        </p:txBody>
      </p:sp>
      <p:sp>
        <p:nvSpPr>
          <p:cNvPr id="3" name="Slide Number Placeholder 2"/>
          <p:cNvSpPr>
            <a:spLocks noGrp="1"/>
          </p:cNvSpPr>
          <p:nvPr>
            <p:ph type="sldNum" sz="quarter" idx="10"/>
          </p:nvPr>
        </p:nvSpPr>
        <p:spPr/>
        <p:txBody>
          <a:bodyPr/>
          <a:lstStyle/>
          <a:p>
            <a:fld id="{7ED29274-437D-49F0-ADD6-93326A9EC50C}" type="slidenum">
              <a:rPr lang="en-US" smtClean="0"/>
              <a:t>57</a:t>
            </a:fld>
            <a:endParaRPr lang="en-US" dirty="0"/>
          </a:p>
        </p:txBody>
      </p:sp>
    </p:spTree>
    <p:extLst>
      <p:ext uri="{BB962C8B-B14F-4D97-AF65-F5344CB8AC3E}">
        <p14:creationId xmlns:p14="http://schemas.microsoft.com/office/powerpoint/2010/main" val="274162349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Recommended Practice</a:t>
            </a:r>
          </a:p>
          <a:p>
            <a:pPr marL="0" lvl="1" indent="0">
              <a:spcAft>
                <a:spcPts val="1200"/>
              </a:spcAft>
              <a:buNone/>
            </a:pPr>
            <a:r>
              <a:rPr lang="en-US" dirty="0" smtClean="0"/>
              <a:t>Standard protocol and training for disclosure errors to patients/family members.</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Closing the Loop</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6"/>
            <a:ext cx="7508428" cy="87214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What policy or training do we have for conducting a disclosure and apology?</a:t>
            </a:r>
            <a:endParaRPr lang="en-US" sz="2400" i="1" dirty="0">
              <a:solidFill>
                <a:srgbClr val="FFFFFF"/>
              </a:solidFill>
              <a:latin typeface="+mj-lt"/>
            </a:endParaRPr>
          </a:p>
        </p:txBody>
      </p:sp>
      <p:sp>
        <p:nvSpPr>
          <p:cNvPr id="3" name="Slide Number Placeholder 2"/>
          <p:cNvSpPr>
            <a:spLocks noGrp="1"/>
          </p:cNvSpPr>
          <p:nvPr>
            <p:ph type="sldNum" sz="quarter" idx="10"/>
          </p:nvPr>
        </p:nvSpPr>
        <p:spPr/>
        <p:txBody>
          <a:bodyPr/>
          <a:lstStyle/>
          <a:p>
            <a:fld id="{7ED29274-437D-49F0-ADD6-93326A9EC50C}" type="slidenum">
              <a:rPr lang="en-US" smtClean="0"/>
              <a:t>58</a:t>
            </a:fld>
            <a:endParaRPr lang="en-US" dirty="0"/>
          </a:p>
        </p:txBody>
      </p:sp>
    </p:spTree>
    <p:extLst>
      <p:ext uri="{BB962C8B-B14F-4D97-AF65-F5344CB8AC3E}">
        <p14:creationId xmlns:p14="http://schemas.microsoft.com/office/powerpoint/2010/main" val="323181238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smtClean="0"/>
              <a:t>Closing the Loop</a:t>
            </a:r>
          </a:p>
          <a:p>
            <a:pPr lvl="0"/>
            <a:r>
              <a:rPr lang="en-US" i="1" dirty="0"/>
              <a:t>What else can we do to avoid a similar event?</a:t>
            </a:r>
          </a:p>
          <a:p>
            <a:r>
              <a:rPr lang="en-US" dirty="0" smtClean="0"/>
              <a:t> </a:t>
            </a:r>
            <a:br>
              <a:rPr lang="en-US" dirty="0" smtClean="0"/>
            </a:b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3" name="Slide Number Placeholder 2"/>
          <p:cNvSpPr>
            <a:spLocks noGrp="1"/>
          </p:cNvSpPr>
          <p:nvPr>
            <p:ph type="sldNum" sz="quarter" idx="10"/>
          </p:nvPr>
        </p:nvSpPr>
        <p:spPr/>
        <p:txBody>
          <a:bodyPr/>
          <a:lstStyle/>
          <a:p>
            <a:fld id="{7ED29274-437D-49F0-ADD6-93326A9EC50C}" type="slidenum">
              <a:rPr lang="en-US" smtClean="0"/>
              <a:t>59</a:t>
            </a:fld>
            <a:endParaRPr lang="en-US" dirty="0"/>
          </a:p>
        </p:txBody>
      </p:sp>
    </p:spTree>
    <p:extLst>
      <p:ext uri="{BB962C8B-B14F-4D97-AF65-F5344CB8AC3E}">
        <p14:creationId xmlns:p14="http://schemas.microsoft.com/office/powerpoint/2010/main" val="41209836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48469" y="665926"/>
            <a:ext cx="7350125" cy="609601"/>
          </a:xfrm>
        </p:spPr>
        <p:txBody>
          <a:bodyPr/>
          <a:lstStyle/>
          <a:p>
            <a:pPr eaLnBrk="1" hangingPunct="1"/>
            <a:r>
              <a:rPr lang="en-US" dirty="0" smtClean="0"/>
              <a:t>CRICO Member Organizations</a:t>
            </a:r>
          </a:p>
        </p:txBody>
      </p:sp>
      <p:sp>
        <p:nvSpPr>
          <p:cNvPr id="11267" name="Content Placeholder 6"/>
          <p:cNvSpPr>
            <a:spLocks noGrp="1"/>
          </p:cNvSpPr>
          <p:nvPr>
            <p:ph sz="half" idx="1"/>
          </p:nvPr>
        </p:nvSpPr>
        <p:spPr>
          <a:xfrm>
            <a:off x="848469" y="1350942"/>
            <a:ext cx="3473450" cy="4953000"/>
          </a:xfrm>
        </p:spPr>
        <p:txBody>
          <a:bodyPr/>
          <a:lstStyle/>
          <a:p>
            <a:pPr eaLnBrk="1" hangingPunct="1">
              <a:spcAft>
                <a:spcPts val="0"/>
              </a:spcAft>
            </a:pPr>
            <a:r>
              <a:rPr lang="en-US" sz="1400" dirty="0" smtClean="0"/>
              <a:t>Atrius Health</a:t>
            </a:r>
          </a:p>
          <a:p>
            <a:pPr lvl="1">
              <a:spcAft>
                <a:spcPts val="0"/>
              </a:spcAft>
            </a:pPr>
            <a:r>
              <a:rPr lang="en-US" sz="1400" dirty="0" smtClean="0">
                <a:latin typeface="+mn-lt"/>
              </a:rPr>
              <a:t>Dedham Medical</a:t>
            </a:r>
          </a:p>
          <a:p>
            <a:pPr lvl="1">
              <a:spcAft>
                <a:spcPts val="0"/>
              </a:spcAft>
            </a:pPr>
            <a:r>
              <a:rPr lang="en-US" sz="1400" dirty="0" smtClean="0">
                <a:latin typeface="+mn-lt"/>
              </a:rPr>
              <a:t>Granite</a:t>
            </a:r>
          </a:p>
          <a:p>
            <a:pPr lvl="1">
              <a:spcAft>
                <a:spcPts val="0"/>
              </a:spcAft>
            </a:pPr>
            <a:r>
              <a:rPr lang="en-US" sz="1400" dirty="0" smtClean="0">
                <a:latin typeface="+mn-lt"/>
              </a:rPr>
              <a:t>HVMA</a:t>
            </a:r>
          </a:p>
          <a:p>
            <a:pPr>
              <a:spcAft>
                <a:spcPts val="0"/>
              </a:spcAft>
            </a:pPr>
            <a:r>
              <a:rPr lang="en-US" sz="1400" dirty="0" smtClean="0"/>
              <a:t>Boston Children’s Hospital</a:t>
            </a:r>
          </a:p>
          <a:p>
            <a:pPr eaLnBrk="1" hangingPunct="1">
              <a:spcAft>
                <a:spcPts val="0"/>
              </a:spcAft>
            </a:pPr>
            <a:r>
              <a:rPr lang="en-US" sz="1400" dirty="0" smtClean="0"/>
              <a:t>Cambridge Health Alliance </a:t>
            </a:r>
          </a:p>
          <a:p>
            <a:pPr eaLnBrk="1" hangingPunct="1">
              <a:spcAft>
                <a:spcPct val="0"/>
              </a:spcAft>
            </a:pPr>
            <a:r>
              <a:rPr lang="en-US" sz="1400" dirty="0" smtClean="0"/>
              <a:t>CareGroup</a:t>
            </a:r>
            <a:endParaRPr lang="pt-BR" sz="1400" dirty="0" smtClean="0"/>
          </a:p>
          <a:p>
            <a:pPr lvl="1">
              <a:spcAft>
                <a:spcPct val="0"/>
              </a:spcAft>
            </a:pPr>
            <a:r>
              <a:rPr lang="en-US" sz="1400" dirty="0">
                <a:latin typeface="+mn-lt"/>
                <a:ea typeface="ヒラギノ角ゴ ProN W3"/>
                <a:cs typeface="ヒラギノ角ゴ ProN W3"/>
              </a:rPr>
              <a:t>Beth Israel Deaconess Medical Center</a:t>
            </a:r>
          </a:p>
          <a:p>
            <a:pPr lvl="1" eaLnBrk="1" hangingPunct="1">
              <a:spcAft>
                <a:spcPct val="0"/>
              </a:spcAft>
            </a:pPr>
            <a:r>
              <a:rPr lang="pt-BR" sz="1400" dirty="0" smtClean="0">
                <a:latin typeface="+mn-lt"/>
                <a:ea typeface="ヒラギノ角ゴ ProN W3"/>
                <a:cs typeface="ヒラギノ角ゴ ProN W3"/>
              </a:rPr>
              <a:t>Beth Israel Deaconess Needham</a:t>
            </a:r>
          </a:p>
          <a:p>
            <a:pPr lvl="1" eaLnBrk="1" hangingPunct="1">
              <a:spcAft>
                <a:spcPct val="0"/>
              </a:spcAft>
            </a:pPr>
            <a:r>
              <a:rPr lang="pt-BR" sz="1400" dirty="0" smtClean="0">
                <a:latin typeface="+mn-lt"/>
                <a:ea typeface="ヒラギノ角ゴ ProN W3"/>
                <a:cs typeface="ヒラギノ角ゴ ProN W3"/>
              </a:rPr>
              <a:t>Beth Israel Deaconess Milton</a:t>
            </a:r>
            <a:endParaRPr lang="en-US" sz="1400" dirty="0" smtClean="0">
              <a:latin typeface="+mn-lt"/>
              <a:ea typeface="ヒラギノ角ゴ ProN W3"/>
              <a:cs typeface="ヒラギノ角ゴ ProN W3"/>
            </a:endParaRPr>
          </a:p>
          <a:p>
            <a:pPr lvl="1" eaLnBrk="1" hangingPunct="1">
              <a:spcAft>
                <a:spcPct val="0"/>
              </a:spcAft>
            </a:pPr>
            <a:r>
              <a:rPr lang="en-US" sz="1400" dirty="0" smtClean="0">
                <a:latin typeface="+mn-lt"/>
                <a:ea typeface="ヒラギノ角ゴ ProN W3"/>
                <a:cs typeface="ヒラギノ角ゴ ProN W3"/>
              </a:rPr>
              <a:t>Mount Auburn Hospital</a:t>
            </a:r>
          </a:p>
          <a:p>
            <a:pPr lvl="1" eaLnBrk="1" hangingPunct="1"/>
            <a:r>
              <a:rPr lang="en-US" sz="1400" dirty="0" smtClean="0">
                <a:latin typeface="+mn-lt"/>
                <a:ea typeface="ヒラギノ角ゴ ProN W3"/>
                <a:cs typeface="ヒラギノ角ゴ ProN W3"/>
              </a:rPr>
              <a:t>New England Baptist Hospital</a:t>
            </a:r>
          </a:p>
          <a:p>
            <a:pPr eaLnBrk="1" hangingPunct="1"/>
            <a:r>
              <a:rPr lang="en-US" sz="1400" dirty="0" smtClean="0"/>
              <a:t>Dana-Farber Cancer Institute</a:t>
            </a:r>
          </a:p>
          <a:p>
            <a:r>
              <a:rPr lang="en-US" sz="1400" dirty="0" smtClean="0">
                <a:ea typeface="ヒラギノ角ゴ ProN W3"/>
                <a:cs typeface="ヒラギノ角ゴ ProN W3"/>
              </a:rPr>
              <a:t>Harvard Pilgrim Health Care</a:t>
            </a:r>
          </a:p>
        </p:txBody>
      </p:sp>
      <p:sp>
        <p:nvSpPr>
          <p:cNvPr id="11268" name="Content Placeholder 7"/>
          <p:cNvSpPr>
            <a:spLocks noGrp="1"/>
          </p:cNvSpPr>
          <p:nvPr>
            <p:ph sz="half" idx="2"/>
          </p:nvPr>
        </p:nvSpPr>
        <p:spPr>
          <a:xfrm>
            <a:off x="4583267" y="1350942"/>
            <a:ext cx="4161148" cy="4953000"/>
          </a:xfrm>
        </p:spPr>
        <p:txBody>
          <a:bodyPr/>
          <a:lstStyle/>
          <a:p>
            <a:pPr eaLnBrk="1" hangingPunct="1">
              <a:spcAft>
                <a:spcPct val="0"/>
              </a:spcAft>
            </a:pPr>
            <a:r>
              <a:rPr lang="en-US" sz="1400" dirty="0" smtClean="0"/>
              <a:t>Presidents and Fellows of Harvard College</a:t>
            </a:r>
          </a:p>
          <a:p>
            <a:pPr lvl="1" eaLnBrk="1" hangingPunct="1">
              <a:spcAft>
                <a:spcPct val="0"/>
              </a:spcAft>
            </a:pPr>
            <a:r>
              <a:rPr lang="en-US" sz="1400" dirty="0" smtClean="0">
                <a:latin typeface="+mn-lt"/>
                <a:ea typeface="ヒラギノ角ゴ ProN W3"/>
                <a:cs typeface="ヒラギノ角ゴ ProN W3"/>
              </a:rPr>
              <a:t>Harvard Medical School</a:t>
            </a:r>
          </a:p>
          <a:p>
            <a:pPr lvl="1" eaLnBrk="1" hangingPunct="1">
              <a:spcAft>
                <a:spcPct val="0"/>
              </a:spcAft>
            </a:pPr>
            <a:r>
              <a:rPr lang="en-US" sz="1400" dirty="0" smtClean="0">
                <a:latin typeface="+mn-lt"/>
                <a:ea typeface="ヒラギノ角ゴ ProN W3"/>
                <a:cs typeface="ヒラギノ角ゴ ProN W3"/>
              </a:rPr>
              <a:t>Harvard School of Dental Medicine</a:t>
            </a:r>
          </a:p>
          <a:p>
            <a:pPr lvl="1">
              <a:spcAft>
                <a:spcPct val="0"/>
              </a:spcAft>
            </a:pPr>
            <a:r>
              <a:rPr lang="en-US" sz="1400" dirty="0">
                <a:ea typeface="ヒラギノ角ゴ ProN W3"/>
                <a:cs typeface="ヒラギノ角ゴ ProN W3"/>
              </a:rPr>
              <a:t>Harvard T. H. Chan School of Public Health</a:t>
            </a:r>
            <a:endParaRPr lang="en-US" sz="1400" dirty="0" smtClean="0">
              <a:latin typeface="+mn-lt"/>
              <a:ea typeface="ヒラギノ角ゴ ProN W3"/>
              <a:cs typeface="ヒラギノ角ゴ ProN W3"/>
            </a:endParaRPr>
          </a:p>
          <a:p>
            <a:pPr lvl="1" eaLnBrk="1" hangingPunct="1"/>
            <a:r>
              <a:rPr lang="en-US" sz="1400" dirty="0" smtClean="0">
                <a:latin typeface="+mn-lt"/>
                <a:ea typeface="ヒラギノ角ゴ ProN W3"/>
                <a:cs typeface="ヒラギノ角ゴ ProN W3"/>
              </a:rPr>
              <a:t>Harvard University Health Services</a:t>
            </a:r>
          </a:p>
          <a:p>
            <a:pPr eaLnBrk="1" hangingPunct="1"/>
            <a:r>
              <a:rPr lang="en-US" sz="1400" dirty="0" smtClean="0"/>
              <a:t>Joslin Diabetes Center</a:t>
            </a:r>
          </a:p>
          <a:p>
            <a:pPr eaLnBrk="1" hangingPunct="1"/>
            <a:r>
              <a:rPr lang="en-US" sz="1400" dirty="0" smtClean="0"/>
              <a:t>Judge Baker Children’s Center</a:t>
            </a:r>
          </a:p>
          <a:p>
            <a:pPr eaLnBrk="1" hangingPunct="1"/>
            <a:r>
              <a:rPr lang="en-US" sz="1400" dirty="0" smtClean="0"/>
              <a:t>Massachusetts Eye and Ear Infirmary</a:t>
            </a:r>
          </a:p>
          <a:p>
            <a:pPr eaLnBrk="1" hangingPunct="1"/>
            <a:r>
              <a:rPr lang="en-US" sz="1400" dirty="0" smtClean="0"/>
              <a:t>Massachusetts Institute of Technology</a:t>
            </a:r>
          </a:p>
          <a:p>
            <a:pPr eaLnBrk="1" hangingPunct="1">
              <a:spcAft>
                <a:spcPct val="0"/>
              </a:spcAft>
            </a:pPr>
            <a:r>
              <a:rPr lang="en-US" sz="1400" dirty="0" smtClean="0"/>
              <a:t>Partners HealthCare System </a:t>
            </a:r>
          </a:p>
          <a:p>
            <a:pPr lvl="1" eaLnBrk="1" hangingPunct="1">
              <a:spcAft>
                <a:spcPct val="0"/>
              </a:spcAft>
            </a:pPr>
            <a:r>
              <a:rPr lang="en-US" sz="1400" dirty="0" smtClean="0">
                <a:latin typeface="+mn-lt"/>
                <a:ea typeface="ヒラギノ角ゴ ProN W3"/>
                <a:cs typeface="ヒラギノ角ゴ ProN W3"/>
              </a:rPr>
              <a:t>Brigham and Women’s Hospital</a:t>
            </a:r>
          </a:p>
          <a:p>
            <a:pPr lvl="1" eaLnBrk="1" hangingPunct="1">
              <a:spcAft>
                <a:spcPct val="0"/>
              </a:spcAft>
            </a:pPr>
            <a:r>
              <a:rPr lang="en-US" sz="1400" dirty="0" smtClean="0">
                <a:latin typeface="+mn-lt"/>
                <a:ea typeface="ヒラギノ角ゴ ProN W3"/>
                <a:cs typeface="ヒラギノ角ゴ ProN W3"/>
              </a:rPr>
              <a:t>Brigham and Women’s Faulkner Hospital</a:t>
            </a:r>
          </a:p>
          <a:p>
            <a:pPr lvl="1" eaLnBrk="1" hangingPunct="1">
              <a:spcAft>
                <a:spcPct val="0"/>
              </a:spcAft>
            </a:pPr>
            <a:r>
              <a:rPr lang="en-US" sz="1400" dirty="0" smtClean="0">
                <a:latin typeface="+mn-lt"/>
                <a:ea typeface="ヒラギノ角ゴ ProN W3"/>
                <a:cs typeface="ヒラギノ角ゴ ProN W3"/>
              </a:rPr>
              <a:t>Massachusetts General Hospital</a:t>
            </a:r>
          </a:p>
          <a:p>
            <a:pPr lvl="1" eaLnBrk="1" hangingPunct="1">
              <a:spcAft>
                <a:spcPct val="0"/>
              </a:spcAft>
            </a:pPr>
            <a:r>
              <a:rPr lang="en-US" sz="1400" dirty="0" smtClean="0">
                <a:latin typeface="+mn-lt"/>
                <a:ea typeface="ヒラギノ角ゴ ProN W3"/>
                <a:cs typeface="ヒラギノ角ゴ ProN W3"/>
              </a:rPr>
              <a:t>McLean Hospital		</a:t>
            </a:r>
          </a:p>
          <a:p>
            <a:pPr lvl="1" eaLnBrk="1" hangingPunct="1">
              <a:spcAft>
                <a:spcPct val="0"/>
              </a:spcAft>
            </a:pPr>
            <a:r>
              <a:rPr lang="en-US" sz="1400" dirty="0" smtClean="0">
                <a:latin typeface="+mn-lt"/>
                <a:ea typeface="ヒラギノ角ゴ ProN W3"/>
                <a:cs typeface="ヒラギノ角ゴ ProN W3"/>
              </a:rPr>
              <a:t>North Shore Medical Center	</a:t>
            </a:r>
          </a:p>
          <a:p>
            <a:pPr lvl="1" eaLnBrk="1" hangingPunct="1">
              <a:spcAft>
                <a:spcPct val="0"/>
              </a:spcAft>
            </a:pPr>
            <a:r>
              <a:rPr lang="en-US" sz="1400" dirty="0" smtClean="0">
                <a:latin typeface="+mn-lt"/>
                <a:ea typeface="ヒラギノ角ゴ ProN W3"/>
                <a:cs typeface="ヒラギノ角ゴ ProN W3"/>
              </a:rPr>
              <a:t>Newton-Wellesley Hospital</a:t>
            </a:r>
          </a:p>
          <a:p>
            <a:pPr lvl="1" eaLnBrk="1" hangingPunct="1">
              <a:spcAft>
                <a:spcPct val="0"/>
              </a:spcAft>
            </a:pPr>
            <a:r>
              <a:rPr lang="en-US" sz="1400" dirty="0" smtClean="0">
                <a:latin typeface="+mn-lt"/>
                <a:ea typeface="ヒラギノ角ゴ ProN W3"/>
                <a:cs typeface="ヒラギノ角ゴ ProN W3"/>
              </a:rPr>
              <a:t>Spaulding Rehabilitation Hospital				</a:t>
            </a:r>
          </a:p>
          <a:p>
            <a:pPr eaLnBrk="1" hangingPunct="1">
              <a:spcAft>
                <a:spcPct val="0"/>
              </a:spcAft>
            </a:pPr>
            <a:endParaRPr lang="en-US" sz="1400" dirty="0" smtClean="0"/>
          </a:p>
        </p:txBody>
      </p:sp>
      <p:sp>
        <p:nvSpPr>
          <p:cNvPr id="5" name="Footer Placeholder 3"/>
          <p:cNvSpPr>
            <a:spLocks noGrp="1"/>
          </p:cNvSpPr>
          <p:nvPr>
            <p:ph type="ftr" sz="quarter" idx="3"/>
          </p:nvPr>
        </p:nvSpPr>
        <p:spPr>
          <a:xfrm>
            <a:off x="851208" y="657910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8231974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smtClean="0"/>
              <a:t>This</a:t>
            </a:r>
            <a:r>
              <a:rPr lang="en-US" dirty="0"/>
              <a:t> </a:t>
            </a:r>
            <a:r>
              <a:rPr lang="en-US" i="1" dirty="0"/>
              <a:t>Are You Safe?</a:t>
            </a:r>
            <a:r>
              <a:rPr lang="en-US" dirty="0"/>
              <a:t> case study </a:t>
            </a:r>
            <a:r>
              <a:rPr lang="en-US" dirty="0" smtClean="0"/>
              <a:t/>
            </a:r>
            <a:br>
              <a:rPr lang="en-US" dirty="0" smtClean="0"/>
            </a:br>
            <a:r>
              <a:rPr lang="en-US" dirty="0" smtClean="0"/>
              <a:t>is </a:t>
            </a:r>
            <a:r>
              <a:rPr lang="en-US" dirty="0"/>
              <a:t>suitable for 0.25 </a:t>
            </a:r>
            <a:r>
              <a:rPr lang="en-US" i="1" dirty="0"/>
              <a:t>AMA PRA Category 2 Credit</a:t>
            </a:r>
            <a:r>
              <a:rPr lang="en-US" i="1" dirty="0" smtClean="0"/>
              <a:t>™</a:t>
            </a:r>
            <a:r>
              <a:rPr lang="en-US" dirty="0" smtClean="0"/>
              <a:t>. </a:t>
            </a:r>
          </a:p>
          <a:p>
            <a:pPr marL="0" indent="0">
              <a:buNone/>
            </a:pPr>
            <a:r>
              <a:rPr lang="en-US" dirty="0" smtClean="0"/>
              <a:t>This </a:t>
            </a:r>
            <a:r>
              <a:rPr lang="en-US" dirty="0"/>
              <a:t>activity has been designed </a:t>
            </a:r>
            <a:r>
              <a:rPr lang="en-US" dirty="0" smtClean="0"/>
              <a:t/>
            </a:r>
            <a:br>
              <a:rPr lang="en-US" dirty="0" smtClean="0"/>
            </a:br>
            <a:r>
              <a:rPr lang="en-US" dirty="0" smtClean="0"/>
              <a:t>to </a:t>
            </a:r>
            <a:r>
              <a:rPr lang="en-US" dirty="0"/>
              <a:t>be suitable for 0.25 hours of Risk Management Study in Massachusetts</a:t>
            </a:r>
            <a:r>
              <a:rPr lang="en-US" dirty="0" smtClean="0"/>
              <a:t>.</a:t>
            </a:r>
          </a:p>
          <a:p>
            <a:pPr marL="0" indent="0">
              <a:buNone/>
            </a:pPr>
            <a:r>
              <a:rPr lang="en-US" dirty="0" smtClean="0"/>
              <a:t>Risk </a:t>
            </a:r>
            <a:r>
              <a:rPr lang="en-US" dirty="0"/>
              <a:t>Management Study is </a:t>
            </a:r>
            <a:r>
              <a:rPr lang="en-US" dirty="0" smtClean="0"/>
              <a:t/>
            </a:r>
            <a:br>
              <a:rPr lang="en-US" dirty="0" smtClean="0"/>
            </a:br>
            <a:r>
              <a:rPr lang="en-US" dirty="0" smtClean="0"/>
              <a:t>self-claimed</a:t>
            </a:r>
            <a:r>
              <a:rPr lang="en-US" dirty="0"/>
              <a:t>; print and </a:t>
            </a:r>
            <a:r>
              <a:rPr lang="en-US" dirty="0" smtClean="0"/>
              <a:t>retain </a:t>
            </a:r>
            <a:r>
              <a:rPr lang="en-US" dirty="0"/>
              <a:t>this page for your </a:t>
            </a:r>
            <a:r>
              <a:rPr lang="en-US" dirty="0" smtClean="0"/>
              <a:t>recordkeeping</a:t>
            </a:r>
            <a:r>
              <a:rPr lang="en-US" dirty="0"/>
              <a:t>.</a:t>
            </a:r>
            <a:endParaRPr lang="en-US" sz="2400" dirty="0"/>
          </a:p>
        </p:txBody>
      </p:sp>
      <p:sp>
        <p:nvSpPr>
          <p:cNvPr id="6" name="Title 5"/>
          <p:cNvSpPr>
            <a:spLocks noGrp="1"/>
          </p:cNvSpPr>
          <p:nvPr>
            <p:ph type="title"/>
          </p:nvPr>
        </p:nvSpPr>
        <p:spPr>
          <a:xfrm>
            <a:off x="463672" y="584683"/>
            <a:ext cx="4004250" cy="1214855"/>
          </a:xfrm>
        </p:spPr>
        <p:txBody>
          <a:bodyPr/>
          <a:lstStyle/>
          <a:p>
            <a:r>
              <a:rPr lang="en-US" dirty="0" smtClean="0"/>
              <a:t>How to Earn Category 2 Risk Management Credits</a:t>
            </a:r>
            <a:endParaRPr lang="en-US" dirty="0"/>
          </a:p>
        </p:txBody>
      </p:sp>
      <p:sp>
        <p:nvSpPr>
          <p:cNvPr id="2" name="Slide Number Placeholder 1"/>
          <p:cNvSpPr>
            <a:spLocks noGrp="1"/>
          </p:cNvSpPr>
          <p:nvPr>
            <p:ph type="sldNum" sz="quarter" idx="10"/>
          </p:nvPr>
        </p:nvSpPr>
        <p:spPr/>
        <p:txBody>
          <a:bodyPr/>
          <a:lstStyle/>
          <a:p>
            <a:fld id="{F3F83FC7-6A5B-48D4-AE15-9ED2F8372EC8}" type="slidenum">
              <a:rPr lang="en-US" smtClean="0">
                <a:solidFill>
                  <a:srgbClr val="000000"/>
                </a:solidFill>
              </a:rPr>
              <a:pPr/>
              <a:t>60</a:t>
            </a:fld>
            <a:endParaRPr lang="en-US" dirty="0">
              <a:solidFill>
                <a:srgbClr val="000000"/>
              </a:solidFill>
            </a:endParaRPr>
          </a:p>
        </p:txBody>
      </p:sp>
    </p:spTree>
    <p:extLst>
      <p:ext uri="{BB962C8B-B14F-4D97-AF65-F5344CB8AC3E}">
        <p14:creationId xmlns:p14="http://schemas.microsoft.com/office/powerpoint/2010/main" val="223502968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dirty="0" smtClean="0">
                <a:latin typeface="+mj-lt"/>
              </a:rPr>
              <a:t>Closing the Loop: </a:t>
            </a:r>
            <a:r>
              <a:rPr lang="en-US" sz="2400" dirty="0">
                <a:latin typeface="+mj-lt"/>
              </a:rPr>
              <a:t/>
            </a:r>
            <a:br>
              <a:rPr lang="en-US" sz="2400" dirty="0">
                <a:latin typeface="+mj-lt"/>
              </a:rPr>
            </a:br>
            <a:r>
              <a:rPr lang="en-US" sz="2400" i="1" dirty="0" smtClean="0">
                <a:latin typeface="+mj-lt"/>
              </a:rPr>
              <a:t>Is my specimen handling process reliable?</a:t>
            </a:r>
            <a:endParaRPr lang="en-US" sz="2400" i="1" dirty="0">
              <a:latin typeface="+mj-lt"/>
            </a:endParaRPr>
          </a:p>
          <a:p>
            <a:pPr marL="0" lvl="0" indent="0">
              <a:buNone/>
            </a:pPr>
            <a:r>
              <a:rPr lang="en-US" sz="2800">
                <a:hlinkClick r:id="rId2"/>
              </a:rPr>
              <a:t>Are You Safe? </a:t>
            </a:r>
            <a:r>
              <a:rPr lang="en-US" sz="2800" smtClean="0">
                <a:hlinkClick r:id="rId3"/>
              </a:rPr>
              <a:t>extras</a:t>
            </a:r>
            <a:endParaRPr lang="en-US" sz="2800" dirty="0" smtClean="0"/>
          </a:p>
          <a:p>
            <a:pPr marL="0" lvl="0" indent="0">
              <a:buNone/>
            </a:pPr>
            <a:endParaRPr lang="en-US" sz="2800" dirty="0"/>
          </a:p>
          <a:p>
            <a:pPr marL="0" indent="0">
              <a:buNone/>
            </a:pPr>
            <a:r>
              <a:rPr lang="en-US" sz="2400" dirty="0">
                <a:latin typeface="+mj-lt"/>
              </a:rPr>
              <a:t>For more information</a:t>
            </a:r>
            <a:endParaRPr lang="en-US" sz="2400" i="1" dirty="0">
              <a:latin typeface="+mj-lt"/>
            </a:endParaRPr>
          </a:p>
          <a:p>
            <a:pPr marL="0" lvl="0" indent="0">
              <a:buNone/>
            </a:pPr>
            <a:r>
              <a:rPr lang="en-US" sz="2800" dirty="0" smtClean="0">
                <a:hlinkClick r:id="rId4"/>
              </a:rPr>
              <a:t>Email</a:t>
            </a:r>
            <a:endParaRPr lang="en-US" sz="2800" dirty="0"/>
          </a:p>
          <a:p>
            <a:pPr marL="0" indent="0">
              <a:buNone/>
            </a:pPr>
            <a:r>
              <a:rPr lang="en-US" dirty="0"/>
              <a:t>areyousafe@rmf.harvard.edu</a:t>
            </a:r>
            <a:endParaRPr lang="en-US" sz="2800" dirty="0"/>
          </a:p>
        </p:txBody>
      </p:sp>
      <p:sp>
        <p:nvSpPr>
          <p:cNvPr id="2" name="Slide Number Placeholder 1"/>
          <p:cNvSpPr>
            <a:spLocks noGrp="1"/>
          </p:cNvSpPr>
          <p:nvPr>
            <p:ph type="sldNum" sz="quarter" idx="10"/>
          </p:nvPr>
        </p:nvSpPr>
        <p:spPr/>
        <p:txBody>
          <a:bodyPr/>
          <a:lstStyle/>
          <a:p>
            <a:fld id="{CB82C8BF-E92C-4FC5-AE5A-B71BC5ADE9BF}" type="slidenum">
              <a:rPr lang="en-US" smtClean="0"/>
              <a:pPr/>
              <a:t>61</a:t>
            </a:fld>
            <a:endParaRPr lang="en-US" dirty="0"/>
          </a:p>
        </p:txBody>
      </p:sp>
      <p:sp>
        <p:nvSpPr>
          <p:cNvPr id="6" name="Title 5"/>
          <p:cNvSpPr>
            <a:spLocks noGrp="1"/>
          </p:cNvSpPr>
          <p:nvPr>
            <p:ph type="title"/>
          </p:nvPr>
        </p:nvSpPr>
        <p:spPr>
          <a:xfrm>
            <a:off x="463672" y="584683"/>
            <a:ext cx="4004250" cy="1214855"/>
          </a:xfrm>
        </p:spPr>
        <p:txBody>
          <a:bodyPr/>
          <a:lstStyle/>
          <a:p>
            <a:r>
              <a:rPr lang="en-US" sz="3200" dirty="0"/>
              <a:t>Additional Resources</a:t>
            </a:r>
          </a:p>
        </p:txBody>
      </p:sp>
    </p:spTree>
    <p:extLst>
      <p:ext uri="{BB962C8B-B14F-4D97-AF65-F5344CB8AC3E}">
        <p14:creationId xmlns:p14="http://schemas.microsoft.com/office/powerpoint/2010/main" val="428358434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Study: Partnering with Patients</a:t>
            </a:r>
            <a:r>
              <a:rPr lang="en-US" dirty="0" smtClean="0"/>
              <a:t/>
            </a:r>
            <a:br>
              <a:rPr lang="en-US" dirty="0" smtClean="0"/>
            </a:br>
            <a:r>
              <a:rPr lang="en-US" sz="2800" i="1" dirty="0" smtClean="0"/>
              <a:t>Is my patient’s history up to date?</a:t>
            </a:r>
            <a:endParaRPr lang="en-US" i="1" dirty="0"/>
          </a:p>
        </p:txBody>
      </p:sp>
      <p:sp>
        <p:nvSpPr>
          <p:cNvPr id="3" name="Text Placeholder 2"/>
          <p:cNvSpPr>
            <a:spLocks noGrp="1"/>
          </p:cNvSpPr>
          <p:nvPr>
            <p:ph type="body" idx="1"/>
          </p:nvPr>
        </p:nvSpPr>
        <p:spPr/>
        <p:txBody>
          <a:bodyPr/>
          <a:lstStyle/>
          <a:p>
            <a:r>
              <a:rPr lang="en-US" dirty="0"/>
              <a:t>The following example is from </a:t>
            </a:r>
            <a:r>
              <a:rPr lang="en-US" dirty="0" smtClean="0"/>
              <a:t>a closed malpractice case.</a:t>
            </a:r>
            <a:endParaRPr lang="en-US" dirty="0"/>
          </a:p>
        </p:txBody>
      </p:sp>
      <p:sp>
        <p:nvSpPr>
          <p:cNvPr id="4"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9780507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99592" y="863203"/>
            <a:ext cx="7344816" cy="634008"/>
          </a:xfrm>
        </p:spPr>
        <p:txBody>
          <a:bodyPr/>
          <a:lstStyle/>
          <a:p>
            <a:r>
              <a:rPr lang="en-US" dirty="0"/>
              <a:t>CRICO maps contributing factors to the way care is experienced by the </a:t>
            </a:r>
            <a:r>
              <a:rPr lang="en-US" dirty="0" smtClean="0"/>
              <a:t>patient.</a:t>
            </a:r>
            <a:endParaRPr lang="en-US" dirty="0"/>
          </a:p>
        </p:txBody>
      </p:sp>
      <p:sp>
        <p:nvSpPr>
          <p:cNvPr id="12" name="Text Placeholder 11"/>
          <p:cNvSpPr>
            <a:spLocks noGrp="1"/>
          </p:cNvSpPr>
          <p:nvPr>
            <p:ph type="body" sz="quarter" idx="11"/>
          </p:nvPr>
        </p:nvSpPr>
        <p:spPr>
          <a:xfrm>
            <a:off x="899592" y="1497211"/>
            <a:ext cx="7344816" cy="396044"/>
          </a:xfrm>
        </p:spPr>
        <p:txBody>
          <a:bodyPr/>
          <a:lstStyle/>
          <a:p>
            <a:r>
              <a:rPr lang="en-US" dirty="0"/>
              <a:t>CRICO Diagnostic Process of Care </a:t>
            </a:r>
          </a:p>
        </p:txBody>
      </p:sp>
      <p:sp>
        <p:nvSpPr>
          <p:cNvPr id="14" name="Text Placeholder 13"/>
          <p:cNvSpPr>
            <a:spLocks noGrp="1"/>
          </p:cNvSpPr>
          <p:nvPr>
            <p:ph type="body" sz="quarter" idx="12"/>
          </p:nvPr>
        </p:nvSpPr>
        <p:spPr>
          <a:xfrm>
            <a:off x="899045" y="6281926"/>
            <a:ext cx="7345363" cy="250825"/>
          </a:xfrm>
        </p:spPr>
        <p:txBody>
          <a:bodyPr/>
          <a:lstStyle/>
          <a:p>
            <a:r>
              <a:rPr lang="en-US" dirty="0" smtClean="0"/>
              <a:t>*A case will often have multiple factors identified.</a:t>
            </a:r>
          </a:p>
          <a:p>
            <a:r>
              <a:rPr lang="en-US" dirty="0"/>
              <a:t>CRICO N=175 MPL cases with claim made date 1/1/11–8/31/16 involving ambulatory care and alleging diagnostic </a:t>
            </a:r>
            <a:r>
              <a:rPr lang="en-US" dirty="0" smtClean="0"/>
              <a:t>failure.</a:t>
            </a:r>
          </a:p>
          <a:p>
            <a:r>
              <a:rPr lang="en-US" dirty="0" smtClean="0"/>
              <a:t>CBS (Comparative Benchmarking System) includes &gt;300,000 medical malpractice cases across the nation</a:t>
            </a:r>
          </a:p>
          <a:p>
            <a:r>
              <a:rPr lang="en-US" dirty="0" smtClean="0"/>
              <a:t>CBS N=2,919 </a:t>
            </a:r>
            <a:r>
              <a:rPr lang="en-US" dirty="0"/>
              <a:t>MPL cases with claim made date 1/1/11–8/31/16 involving ambulatory care and alleging diagnostic failure.</a:t>
            </a:r>
          </a:p>
        </p:txBody>
      </p:sp>
      <p:graphicFrame>
        <p:nvGraphicFramePr>
          <p:cNvPr id="6" name="Group 3"/>
          <p:cNvGraphicFramePr>
            <a:graphicFrameLocks/>
          </p:cNvGraphicFramePr>
          <p:nvPr>
            <p:extLst/>
          </p:nvPr>
        </p:nvGraphicFramePr>
        <p:xfrm>
          <a:off x="950633" y="1923861"/>
          <a:ext cx="4585915" cy="3819108"/>
        </p:xfrm>
        <a:graphic>
          <a:graphicData uri="http://schemas.openxmlformats.org/drawingml/2006/table">
            <a:tbl>
              <a:tblPr firstRow="1" bandRow="1">
                <a:tableStyleId>{0660B408-B3CF-4A94-85FC-2B1E0A45F4A2}</a:tableStyleId>
              </a:tblPr>
              <a:tblGrid>
                <a:gridCol w="3566160"/>
                <a:gridCol w="1019755"/>
              </a:tblGrid>
              <a:tr h="326901">
                <a:tc>
                  <a:txBody>
                    <a:bodyPr/>
                    <a:lstStyle/>
                    <a:p>
                      <a:pPr marL="0" marR="0" lvl="0" indent="0" algn="l" defTabSz="914400" rtl="0" eaLnBrk="0" fontAlgn="b"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step</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CRICO</a:t>
                      </a:r>
                      <a:br>
                        <a:rPr kumimoji="0" lang="en-US" sz="1100" u="none" strike="noStrike" cap="all" normalizeH="0" baseline="0" dirty="0" smtClean="0">
                          <a:ln>
                            <a:noFill/>
                          </a:ln>
                          <a:solidFill>
                            <a:srgbClr val="FFFFFF"/>
                          </a:solidFill>
                          <a:effectLst/>
                        </a:rPr>
                      </a:br>
                      <a:r>
                        <a:rPr kumimoji="0" lang="en-US" sz="1100" u="none" strike="noStrike" cap="all" normalizeH="0" baseline="0" dirty="0" smtClean="0">
                          <a:ln>
                            <a:noFill/>
                          </a:ln>
                          <a:solidFill>
                            <a:srgbClr val="FFFFFF"/>
                          </a:solidFill>
                          <a:effectLst/>
                        </a:rPr>
                        <a:t>% cases</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r>
              <a:tr h="282699">
                <a:tc>
                  <a:txBody>
                    <a:bodyPr/>
                    <a:lstStyle/>
                    <a:p>
                      <a:pPr algn="l" fontAlgn="b"/>
                      <a:r>
                        <a:rPr lang="en-US" sz="1200" u="none" strike="noStrike" dirty="0">
                          <a:effectLst/>
                        </a:rPr>
                        <a:t>1. </a:t>
                      </a:r>
                      <a:r>
                        <a:rPr lang="en-US" sz="1200" u="none" strike="noStrike" dirty="0" smtClean="0">
                          <a:effectLst/>
                        </a:rPr>
                        <a:t>Patient </a:t>
                      </a:r>
                      <a:r>
                        <a:rPr lang="en-US" sz="1200" u="none" strike="noStrike" dirty="0">
                          <a:effectLst/>
                        </a:rPr>
                        <a:t>notes problem and seeks care</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a:t>
                      </a:r>
                    </a:p>
                  </a:txBody>
                  <a:tcPr marL="9525" marR="9525" marT="9525" marB="0" anchor="ctr"/>
                </a:tc>
              </a:tr>
              <a:tr h="282699">
                <a:tc>
                  <a:txBody>
                    <a:bodyPr/>
                    <a:lstStyle/>
                    <a:p>
                      <a:pPr algn="l" fontAlgn="b"/>
                      <a:r>
                        <a:rPr lang="en-US" sz="1200" u="none" strike="noStrike" dirty="0">
                          <a:effectLst/>
                        </a:rPr>
                        <a:t>2. </a:t>
                      </a:r>
                      <a:r>
                        <a:rPr lang="en-US" sz="1200" u="none" strike="noStrike" dirty="0" smtClean="0">
                          <a:effectLst/>
                        </a:rPr>
                        <a:t>History/physical</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10%</a:t>
                      </a:r>
                    </a:p>
                  </a:txBody>
                  <a:tcPr marL="9525" marR="9525" marT="9525" marB="0" anchor="ctr"/>
                </a:tc>
              </a:tr>
              <a:tr h="282699">
                <a:tc>
                  <a:txBody>
                    <a:bodyPr/>
                    <a:lstStyle/>
                    <a:p>
                      <a:pPr algn="l" fontAlgn="b"/>
                      <a:r>
                        <a:rPr lang="en-US" sz="1200" u="none" strike="noStrike" dirty="0">
                          <a:effectLst/>
                        </a:rPr>
                        <a:t>3. Patient </a:t>
                      </a:r>
                      <a:r>
                        <a:rPr lang="en-US" sz="1200" u="none" strike="noStrike" dirty="0" smtClean="0">
                          <a:effectLst/>
                        </a:rPr>
                        <a:t>assessment/evaluation </a:t>
                      </a:r>
                      <a:r>
                        <a:rPr lang="en-US" sz="1200" u="none" strike="noStrike" dirty="0">
                          <a:effectLst/>
                        </a:rPr>
                        <a:t>of symptoms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35%</a:t>
                      </a:r>
                    </a:p>
                  </a:txBody>
                  <a:tcPr marL="9525" marR="9525" marT="9525" marB="0" anchor="ctr"/>
                </a:tc>
              </a:tr>
              <a:tr h="282699">
                <a:tc>
                  <a:txBody>
                    <a:bodyPr/>
                    <a:lstStyle/>
                    <a:p>
                      <a:pPr algn="l" fontAlgn="b"/>
                      <a:r>
                        <a:rPr lang="en-US" sz="1200" u="none" strike="noStrike" dirty="0">
                          <a:effectLst/>
                        </a:rPr>
                        <a:t>4. Diagnostic </a:t>
                      </a:r>
                      <a:r>
                        <a:rPr lang="en-US" sz="1200" u="none" strike="noStrike" dirty="0" smtClean="0">
                          <a:effectLst/>
                        </a:rPr>
                        <a:t>processing</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43%</a:t>
                      </a:r>
                    </a:p>
                  </a:txBody>
                  <a:tcPr marL="9525" marR="9525" marT="9525" marB="0" anchor="ctr"/>
                </a:tc>
              </a:tr>
              <a:tr h="282699">
                <a:tc>
                  <a:txBody>
                    <a:bodyPr/>
                    <a:lstStyle/>
                    <a:p>
                      <a:pPr algn="l" fontAlgn="b"/>
                      <a:r>
                        <a:rPr lang="en-US" sz="1200" u="none" strike="noStrike" dirty="0">
                          <a:effectLst/>
                        </a:rPr>
                        <a:t>5. Order of diagnostic/lab test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40%</a:t>
                      </a:r>
                    </a:p>
                  </a:txBody>
                  <a:tcPr marL="9525" marR="9525" marT="9525" marB="0" anchor="ctr"/>
                </a:tc>
              </a:tr>
              <a:tr h="282699">
                <a:tc>
                  <a:txBody>
                    <a:bodyPr/>
                    <a:lstStyle/>
                    <a:p>
                      <a:pPr algn="l" fontAlgn="b"/>
                      <a:r>
                        <a:rPr lang="en-US" sz="1200" u="none" strike="noStrike" dirty="0">
                          <a:effectLst/>
                        </a:rPr>
                        <a:t>6. Performance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5%</a:t>
                      </a:r>
                    </a:p>
                  </a:txBody>
                  <a:tcPr marL="9525" marR="9525" marT="9525" marB="0" anchor="ctr"/>
                </a:tc>
              </a:tr>
              <a:tr h="282699">
                <a:tc>
                  <a:txBody>
                    <a:bodyPr/>
                    <a:lstStyle/>
                    <a:p>
                      <a:pPr algn="l" fontAlgn="b"/>
                      <a:r>
                        <a:rPr lang="en-US" sz="1200" u="none" strike="noStrike" dirty="0">
                          <a:effectLst/>
                        </a:rPr>
                        <a:t>7. Interpretation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37%</a:t>
                      </a:r>
                    </a:p>
                  </a:txBody>
                  <a:tcPr marL="9525" marR="9525" marT="9525" marB="0" anchor="ctr"/>
                </a:tc>
              </a:tr>
              <a:tr h="282699">
                <a:tc>
                  <a:txBody>
                    <a:bodyPr/>
                    <a:lstStyle/>
                    <a:p>
                      <a:pPr algn="l" fontAlgn="b"/>
                      <a:r>
                        <a:rPr lang="en-US" sz="1200" u="none" strike="noStrike" dirty="0">
                          <a:effectLst/>
                        </a:rPr>
                        <a:t>8. </a:t>
                      </a:r>
                      <a:r>
                        <a:rPr lang="en-US" sz="1200" u="none" strike="noStrike" dirty="0" smtClean="0">
                          <a:effectLst/>
                        </a:rPr>
                        <a:t>Receipt/transmittal </a:t>
                      </a:r>
                      <a:r>
                        <a:rPr lang="en-US" sz="1200" u="none" strike="noStrike" dirty="0">
                          <a:effectLst/>
                        </a:rPr>
                        <a:t>of test results (to provider)</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a:t>
                      </a:r>
                    </a:p>
                  </a:txBody>
                  <a:tcPr marL="9525" marR="9525" marT="9525" marB="0" anchor="ctr"/>
                </a:tc>
              </a:tr>
              <a:tr h="282699">
                <a:tc>
                  <a:txBody>
                    <a:bodyPr/>
                    <a:lstStyle/>
                    <a:p>
                      <a:pPr algn="l" fontAlgn="b"/>
                      <a:r>
                        <a:rPr lang="en-US" sz="1200" u="none" strike="noStrike" dirty="0">
                          <a:effectLst/>
                        </a:rPr>
                        <a:t>9. Physician follow up with patient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ctr"/>
                </a:tc>
              </a:tr>
              <a:tr h="282699">
                <a:tc>
                  <a:txBody>
                    <a:bodyPr/>
                    <a:lstStyle/>
                    <a:p>
                      <a:pPr algn="l" fontAlgn="b"/>
                      <a:r>
                        <a:rPr lang="en-US" sz="1200" u="none" strike="noStrike" dirty="0">
                          <a:effectLst/>
                        </a:rPr>
                        <a:t>10. Referral management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13%</a:t>
                      </a:r>
                    </a:p>
                  </a:txBody>
                  <a:tcPr marL="9525" marR="9525" marT="9525" marB="0" anchor="ctr"/>
                </a:tc>
              </a:tr>
              <a:tr h="282699">
                <a:tc>
                  <a:txBody>
                    <a:bodyPr/>
                    <a:lstStyle/>
                    <a:p>
                      <a:pPr algn="l" fontAlgn="b"/>
                      <a:r>
                        <a:rPr lang="en-US" sz="1200" u="none" strike="noStrike" dirty="0">
                          <a:effectLst/>
                        </a:rPr>
                        <a:t>11. </a:t>
                      </a:r>
                      <a:r>
                        <a:rPr lang="en-US" sz="1200" u="none" strike="noStrike" dirty="0" smtClean="0">
                          <a:effectLst/>
                        </a:rPr>
                        <a:t>Provider-to-provider </a:t>
                      </a:r>
                      <a:r>
                        <a:rPr lang="en-US" sz="1200" u="none" strike="noStrike" dirty="0">
                          <a:effectLst/>
                        </a:rPr>
                        <a:t>communication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12%</a:t>
                      </a:r>
                    </a:p>
                  </a:txBody>
                  <a:tcPr marL="9525" marR="9525" marT="9525" marB="0" anchor="ctr"/>
                </a:tc>
              </a:tr>
              <a:tr h="282699">
                <a:tc>
                  <a:txBody>
                    <a:bodyPr/>
                    <a:lstStyle/>
                    <a:p>
                      <a:pPr algn="l" fontAlgn="b"/>
                      <a:r>
                        <a:rPr lang="en-US" sz="1200" u="none" strike="noStrike" dirty="0">
                          <a:effectLst/>
                        </a:rPr>
                        <a:t>12. Patient compliance with follow-up plan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14%</a:t>
                      </a:r>
                    </a:p>
                  </a:txBody>
                  <a:tcPr marL="9525" marR="9525" marT="9525" marB="0" anchor="ctr"/>
                </a:tc>
              </a:tr>
            </a:tbl>
          </a:graphicData>
        </a:graphic>
      </p:graphicFrame>
      <p:graphicFrame>
        <p:nvGraphicFramePr>
          <p:cNvPr id="8" name="Group 3"/>
          <p:cNvGraphicFramePr>
            <a:graphicFrameLocks/>
          </p:cNvGraphicFramePr>
          <p:nvPr>
            <p:extLst/>
          </p:nvPr>
        </p:nvGraphicFramePr>
        <p:xfrm>
          <a:off x="5583593" y="1916832"/>
          <a:ext cx="1019755" cy="3819108"/>
        </p:xfrm>
        <a:graphic>
          <a:graphicData uri="http://schemas.openxmlformats.org/drawingml/2006/table">
            <a:tbl>
              <a:tblPr firstRow="1" bandRow="1">
                <a:tableStyleId>{46F890A9-2807-4EBB-B81D-B2AA78EC7F39}</a:tableStyleId>
              </a:tblPr>
              <a:tblGrid>
                <a:gridCol w="1019755"/>
              </a:tblGrid>
              <a:tr h="326901">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kern="1200" cap="all" normalizeH="0" baseline="0" dirty="0" smtClean="0">
                          <a:ln>
                            <a:noFill/>
                          </a:ln>
                          <a:solidFill>
                            <a:srgbClr val="FFFFFF"/>
                          </a:solidFill>
                          <a:effectLst/>
                        </a:rPr>
                        <a:t>CBS</a:t>
                      </a:r>
                      <a:br>
                        <a:rPr kumimoji="0" lang="en-US" sz="1100" u="none" strike="noStrike" kern="1200" cap="all" normalizeH="0" baseline="0" dirty="0" smtClean="0">
                          <a:ln>
                            <a:noFill/>
                          </a:ln>
                          <a:solidFill>
                            <a:srgbClr val="FFFFFF"/>
                          </a:solidFill>
                          <a:effectLst/>
                        </a:rPr>
                      </a:br>
                      <a:r>
                        <a:rPr kumimoji="0" lang="en-US" sz="1100" u="none" strike="noStrike" kern="1200" cap="all" normalizeH="0" baseline="0" dirty="0" smtClean="0">
                          <a:ln>
                            <a:noFill/>
                          </a:ln>
                          <a:solidFill>
                            <a:srgbClr val="FFFFFF"/>
                          </a:solidFill>
                          <a:effectLst/>
                        </a:rPr>
                        <a:t>% Cases</a:t>
                      </a:r>
                      <a:endParaRPr kumimoji="0" lang="en-US" sz="1100" b="1" u="none" strike="noStrike" kern="1200" cap="all" normalizeH="0" baseline="0" dirty="0" smtClean="0">
                        <a:ln>
                          <a:noFill/>
                        </a:ln>
                        <a:solidFill>
                          <a:srgbClr val="FFFFFF"/>
                        </a:solidFill>
                        <a:effectLst/>
                        <a:latin typeface="+mn-lt"/>
                        <a:ea typeface="+mn-ea"/>
                        <a:cs typeface="+mn-cs"/>
                      </a:endParaRPr>
                    </a:p>
                  </a:txBody>
                  <a:tcPr anchor="ctr" horzOverflow="overflow"/>
                </a:tc>
              </a:tr>
              <a:tr h="282699">
                <a:tc>
                  <a:txBody>
                    <a:bodyPr/>
                    <a:lstStyle/>
                    <a:p>
                      <a:pPr algn="ctr" fontAlgn="b"/>
                      <a:r>
                        <a:rPr lang="en-US" sz="1200" b="0" i="0" u="none" strike="noStrike">
                          <a:solidFill>
                            <a:srgbClr val="000000"/>
                          </a:solidFill>
                          <a:effectLst/>
                          <a:latin typeface="+mn-lt"/>
                        </a:rPr>
                        <a:t>1%</a:t>
                      </a:r>
                    </a:p>
                  </a:txBody>
                  <a:tcPr marL="9525" marR="9525" marT="9525" marB="0" anchor="ctr"/>
                </a:tc>
              </a:tr>
              <a:tr h="282699">
                <a:tc>
                  <a:txBody>
                    <a:bodyPr/>
                    <a:lstStyle/>
                    <a:p>
                      <a:pPr algn="ctr" fontAlgn="b"/>
                      <a:r>
                        <a:rPr lang="en-US" sz="1200" b="0" i="0" u="none" strike="noStrike">
                          <a:solidFill>
                            <a:srgbClr val="000000"/>
                          </a:solidFill>
                          <a:effectLst/>
                          <a:latin typeface="+mn-lt"/>
                        </a:rPr>
                        <a:t>8%</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35%</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a:t>
                      </a:r>
                    </a:p>
                  </a:txBody>
                  <a:tcPr marL="9525" marR="9525" marT="9525" marB="0" anchor="ctr"/>
                </a:tc>
              </a:tr>
              <a:tr h="282699">
                <a:tc>
                  <a:txBody>
                    <a:bodyPr/>
                    <a:lstStyle/>
                    <a:p>
                      <a:pPr algn="ctr" fontAlgn="b"/>
                      <a:r>
                        <a:rPr lang="en-US" sz="1200" b="0" i="0" u="none" strike="noStrike">
                          <a:solidFill>
                            <a:srgbClr val="000000"/>
                          </a:solidFill>
                          <a:effectLst/>
                          <a:latin typeface="+mn-lt"/>
                        </a:rPr>
                        <a:t>23%</a:t>
                      </a:r>
                    </a:p>
                  </a:txBody>
                  <a:tcPr marL="9525" marR="9525" marT="9525" marB="0" anchor="ctr"/>
                </a:tc>
              </a:tr>
              <a:tr h="282699">
                <a:tc>
                  <a:txBody>
                    <a:bodyPr/>
                    <a:lstStyle/>
                    <a:p>
                      <a:pPr algn="ctr" fontAlgn="b"/>
                      <a:r>
                        <a:rPr lang="en-US" sz="1200" b="0" i="0" u="none" strike="noStrike">
                          <a:solidFill>
                            <a:srgbClr val="000000"/>
                          </a:solidFill>
                          <a:effectLst/>
                          <a:latin typeface="+mn-lt"/>
                        </a:rPr>
                        <a:t>5%</a:t>
                      </a:r>
                    </a:p>
                  </a:txBody>
                  <a:tcPr marL="9525" marR="9525" marT="9525" marB="0" anchor="ctr"/>
                </a:tc>
              </a:tr>
              <a:tr h="282699">
                <a:tc>
                  <a:txBody>
                    <a:bodyPr/>
                    <a:lstStyle/>
                    <a:p>
                      <a:pPr algn="ctr" fontAlgn="b"/>
                      <a:r>
                        <a:rPr lang="en-US" sz="1200" b="0" i="0" u="none" strike="noStrike">
                          <a:solidFill>
                            <a:srgbClr val="000000"/>
                          </a:solidFill>
                          <a:effectLst/>
                          <a:latin typeface="+mn-lt"/>
                        </a:rPr>
                        <a:t>18%</a:t>
                      </a:r>
                    </a:p>
                  </a:txBody>
                  <a:tcPr marL="9525" marR="9525" marT="9525" marB="0" anchor="ctr"/>
                </a:tc>
              </a:tr>
              <a:tr h="282699">
                <a:tc>
                  <a:txBody>
                    <a:bodyPr/>
                    <a:lstStyle/>
                    <a:p>
                      <a:pPr algn="ctr" fontAlgn="b"/>
                      <a:r>
                        <a:rPr lang="en-US" sz="1200" b="0" i="0" u="none" strike="noStrike">
                          <a:solidFill>
                            <a:srgbClr val="000000"/>
                          </a:solidFill>
                          <a:effectLst/>
                          <a:latin typeface="+mn-lt"/>
                        </a:rPr>
                        <a:t>21%</a:t>
                      </a:r>
                    </a:p>
                  </a:txBody>
                  <a:tcPr marL="9525" marR="9525" marT="9525" marB="0" anchor="ctr"/>
                </a:tc>
              </a:tr>
              <a:tr h="282699">
                <a:tc>
                  <a:txBody>
                    <a:bodyPr/>
                    <a:lstStyle/>
                    <a:p>
                      <a:pPr algn="ctr" fontAlgn="b"/>
                      <a:r>
                        <a:rPr lang="en-US" sz="1200" b="0" i="0" u="none" strike="noStrike">
                          <a:solidFill>
                            <a:srgbClr val="000000"/>
                          </a:solidFill>
                          <a:effectLst/>
                          <a:latin typeface="+mn-lt"/>
                        </a:rPr>
                        <a:t>12%</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17%</a:t>
                      </a:r>
                    </a:p>
                  </a:txBody>
                  <a:tcPr marL="9525" marR="9525" marT="9525" marB="0" anchor="ctr"/>
                </a:tc>
              </a:tr>
            </a:tbl>
          </a:graphicData>
        </a:graphic>
      </p:graphicFrame>
      <p:sp>
        <p:nvSpPr>
          <p:cNvPr id="9" name="Footer Placeholder 3"/>
          <p:cNvSpPr>
            <a:spLocks noGrp="1"/>
          </p:cNvSpPr>
          <p:nvPr>
            <p:ph type="ftr" sz="quarter" idx="3"/>
          </p:nvPr>
        </p:nvSpPr>
        <p:spPr>
          <a:xfrm>
            <a:off x="899045" y="661689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68662037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38125" y="266700"/>
            <a:ext cx="8610600" cy="6346057"/>
          </a:xfrm>
          <a:prstGeom prst="rect">
            <a:avLst/>
          </a:prstGeom>
          <a:solidFill>
            <a:srgbClr val="766A6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8" name="Text Placeholder 7"/>
          <p:cNvSpPr>
            <a:spLocks noGrp="1"/>
          </p:cNvSpPr>
          <p:nvPr>
            <p:ph type="body" sz="quarter" idx="12"/>
          </p:nvPr>
        </p:nvSpPr>
        <p:spPr>
          <a:xfrm>
            <a:off x="899318" y="6259438"/>
            <a:ext cx="7345363" cy="250825"/>
          </a:xfrm>
        </p:spPr>
        <p:txBody>
          <a:bodyPr/>
          <a:lstStyle/>
          <a:p>
            <a:r>
              <a:rPr lang="en-US" dirty="0">
                <a:solidFill>
                  <a:srgbClr val="FFFFFF"/>
                </a:solidFill>
              </a:rPr>
              <a:t>CRICO </a:t>
            </a:r>
            <a:r>
              <a:rPr lang="en-US" dirty="0" smtClean="0">
                <a:solidFill>
                  <a:srgbClr val="FFFFFF"/>
                </a:solidFill>
              </a:rPr>
              <a:t>N=175 </a:t>
            </a:r>
            <a:r>
              <a:rPr lang="en-US" dirty="0">
                <a:solidFill>
                  <a:srgbClr val="FFFFFF"/>
                </a:solidFill>
              </a:rPr>
              <a:t>MPL cases asserted </a:t>
            </a:r>
            <a:r>
              <a:rPr lang="en-US" dirty="0" smtClean="0">
                <a:solidFill>
                  <a:srgbClr val="FFFFFF"/>
                </a:solidFill>
              </a:rPr>
              <a:t>1/1/1–8/31/16 </a:t>
            </a:r>
            <a:r>
              <a:rPr lang="en-US" dirty="0">
                <a:solidFill>
                  <a:srgbClr val="FFFFFF"/>
                </a:solidFill>
              </a:rPr>
              <a:t>involving ambulatory care and alleging diagnostic failure</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a:xfrm>
            <a:off x="899592" y="1484199"/>
            <a:ext cx="7358063" cy="822960"/>
          </a:xfrm>
        </p:spPr>
        <p:txBody>
          <a:bodyPr/>
          <a:lstStyle/>
          <a:p>
            <a:r>
              <a:rPr lang="en-US" dirty="0" smtClean="0">
                <a:solidFill>
                  <a:srgbClr val="FFFFFF"/>
                </a:solidFill>
              </a:rPr>
              <a:t>Malpractice case study focus: </a:t>
            </a:r>
            <a:br>
              <a:rPr lang="en-US" dirty="0" smtClean="0">
                <a:solidFill>
                  <a:srgbClr val="FFFFFF"/>
                </a:solidFill>
              </a:rPr>
            </a:br>
            <a:r>
              <a:rPr lang="en-US" dirty="0" smtClean="0">
                <a:solidFill>
                  <a:srgbClr val="FFFFFF"/>
                </a:solidFill>
              </a:rPr>
              <a:t>Assessment and Diagnosis</a:t>
            </a:r>
            <a:endParaRPr lang="en-US" dirty="0">
              <a:solidFill>
                <a:srgbClr val="FFFFFF"/>
              </a:solidFill>
            </a:endParaRPr>
          </a:p>
        </p:txBody>
      </p:sp>
      <p:sp>
        <p:nvSpPr>
          <p:cNvPr id="3" name="Footer Placeholder 2"/>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3" name="Rectangle 12"/>
          <p:cNvSpPr/>
          <p:nvPr/>
        </p:nvSpPr>
        <p:spPr>
          <a:xfrm>
            <a:off x="701040" y="2552403"/>
            <a:ext cx="1752600" cy="1384995"/>
          </a:xfrm>
          <a:prstGeom prst="rect">
            <a:avLst/>
          </a:prstGeom>
        </p:spPr>
        <p:txBody>
          <a:bodyPr wrap="square">
            <a:spAutoFit/>
          </a:bodyPr>
          <a:lstStyle/>
          <a:p>
            <a:pPr algn="ctr"/>
            <a:r>
              <a:rPr lang="en-US" sz="6600" dirty="0" smtClean="0">
                <a:solidFill>
                  <a:schemeClr val="accent3"/>
                </a:solidFill>
                <a:latin typeface="+mj-lt"/>
              </a:rPr>
              <a:t>43</a:t>
            </a:r>
            <a:r>
              <a:rPr lang="en-US" sz="3600" dirty="0" smtClean="0">
                <a:solidFill>
                  <a:schemeClr val="accent3"/>
                </a:solidFill>
                <a:latin typeface="+mj-lt"/>
              </a:rPr>
              <a:t>%</a:t>
            </a:r>
            <a:r>
              <a:rPr lang="en-US" sz="6600" dirty="0" smtClean="0">
                <a:solidFill>
                  <a:schemeClr val="accent3"/>
                </a:solidFill>
              </a:rPr>
              <a:t> </a:t>
            </a:r>
            <a:r>
              <a:rPr lang="en-US" dirty="0">
                <a:solidFill>
                  <a:schemeClr val="accent3"/>
                </a:solidFill>
              </a:rPr>
              <a:t/>
            </a:r>
            <a:br>
              <a:rPr lang="en-US" dirty="0">
                <a:solidFill>
                  <a:schemeClr val="accent3"/>
                </a:solidFill>
              </a:rPr>
            </a:br>
            <a:r>
              <a:rPr lang="en-US" dirty="0">
                <a:solidFill>
                  <a:srgbClr val="FFFFFF"/>
                </a:solidFill>
              </a:rPr>
              <a:t>of cases </a:t>
            </a:r>
            <a:endParaRPr lang="en-US" sz="1600" dirty="0">
              <a:solidFill>
                <a:srgbClr val="FFFFFF"/>
              </a:solidFill>
            </a:endParaRPr>
          </a:p>
        </p:txBody>
      </p:sp>
      <p:sp>
        <p:nvSpPr>
          <p:cNvPr id="15" name="Rectangle 14"/>
          <p:cNvSpPr/>
          <p:nvPr/>
        </p:nvSpPr>
        <p:spPr>
          <a:xfrm>
            <a:off x="2598420" y="2839563"/>
            <a:ext cx="4572000" cy="1477328"/>
          </a:xfrm>
          <a:prstGeom prst="rect">
            <a:avLst/>
          </a:prstGeom>
        </p:spPr>
        <p:txBody>
          <a:bodyPr>
            <a:spAutoFit/>
          </a:bodyPr>
          <a:lstStyle/>
          <a:p>
            <a:r>
              <a:rPr lang="en-US" dirty="0">
                <a:solidFill>
                  <a:srgbClr val="FFFFFF"/>
                </a:solidFill>
              </a:rPr>
              <a:t>had </a:t>
            </a:r>
            <a:r>
              <a:rPr lang="en-US" dirty="0" smtClean="0">
                <a:solidFill>
                  <a:srgbClr val="FFFFFF"/>
                </a:solidFill>
              </a:rPr>
              <a:t>an</a:t>
            </a:r>
            <a:r>
              <a:rPr lang="en-US" dirty="0" smtClean="0">
                <a:solidFill>
                  <a:schemeClr val="accent3"/>
                </a:solidFill>
              </a:rPr>
              <a:t> </a:t>
            </a:r>
            <a:r>
              <a:rPr lang="en-US" dirty="0" smtClean="0">
                <a:solidFill>
                  <a:srgbClr val="FFFFFF"/>
                </a:solidFill>
              </a:rPr>
              <a:t>error in </a:t>
            </a:r>
            <a:r>
              <a:rPr lang="en-US" dirty="0" smtClean="0">
                <a:solidFill>
                  <a:schemeClr val="accent3"/>
                </a:solidFill>
              </a:rPr>
              <a:t>diagnostic processing </a:t>
            </a:r>
            <a:r>
              <a:rPr lang="en-US" dirty="0" smtClean="0">
                <a:solidFill>
                  <a:srgbClr val="FFFFFF"/>
                </a:solidFill>
              </a:rPr>
              <a:t>identified </a:t>
            </a:r>
            <a:r>
              <a:rPr lang="en-US" dirty="0">
                <a:solidFill>
                  <a:srgbClr val="FFFFFF"/>
                </a:solidFill>
              </a:rPr>
              <a:t>as a contributing factor, i.e., </a:t>
            </a:r>
            <a:r>
              <a:rPr lang="en-US" dirty="0" smtClean="0">
                <a:solidFill>
                  <a:srgbClr val="FFFFFF"/>
                </a:solidFill>
              </a:rPr>
              <a:t>a narrow diagnostic focus, failure to establish a differential diagnosis, or reliance on a chronic condition or previous diagnosis</a:t>
            </a:r>
            <a:endParaRPr lang="en-US" dirty="0">
              <a:solidFill>
                <a:srgbClr val="FFFFFF"/>
              </a:solidFill>
            </a:endParaRPr>
          </a:p>
        </p:txBody>
      </p:sp>
    </p:spTree>
    <p:extLst>
      <p:ext uri="{BB962C8B-B14F-4D97-AF65-F5344CB8AC3E}">
        <p14:creationId xmlns:p14="http://schemas.microsoft.com/office/powerpoint/2010/main" val="203633338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11" name="Content Placeholder 10"/>
          <p:cNvSpPr>
            <a:spLocks noGrp="1"/>
          </p:cNvSpPr>
          <p:nvPr>
            <p:ph idx="1"/>
          </p:nvPr>
        </p:nvSpPr>
        <p:spPr/>
        <p:txBody>
          <a:bodyPr/>
          <a:lstStyle/>
          <a:p>
            <a:r>
              <a:rPr lang="en-US" dirty="0" smtClean="0"/>
              <a:t>Patient</a:t>
            </a:r>
          </a:p>
          <a:p>
            <a:pPr marL="0" lvl="1" indent="0">
              <a:buNone/>
            </a:pPr>
            <a:r>
              <a:rPr lang="en-US" dirty="0" smtClean="0"/>
              <a:t>Ted, 57-year-old male w/history of two MIs, sleep apnea, and hypertension</a:t>
            </a:r>
          </a:p>
          <a:p>
            <a:r>
              <a:rPr lang="en-US" dirty="0" smtClean="0"/>
              <a:t>Day 1</a:t>
            </a:r>
          </a:p>
          <a:p>
            <a:pPr marL="0" lvl="1" indent="0">
              <a:buNone/>
            </a:pPr>
            <a:r>
              <a:rPr lang="en-US" dirty="0" smtClean="0"/>
              <a:t>Ted is seen in his PCP’s office for complaints of jaw pain (8/10 severity) and chest tightness. Vital signs are reported as normal; exam reveals good range of motion in jaw.</a:t>
            </a:r>
          </a:p>
          <a:p>
            <a:endParaRPr lang="en-US" dirty="0"/>
          </a:p>
        </p:txBody>
      </p:sp>
      <p:sp>
        <p:nvSpPr>
          <p:cNvPr id="10" name="Title 9"/>
          <p:cNvSpPr>
            <a:spLocks noGrp="1"/>
          </p:cNvSpPr>
          <p:nvPr>
            <p:ph type="title"/>
          </p:nvPr>
        </p:nvSpPr>
        <p:spPr/>
        <p:txBody>
          <a:bodyPr/>
          <a:lstStyle/>
          <a:p>
            <a:r>
              <a:rPr lang="en-US" dirty="0" smtClean="0"/>
              <a:t>Case Study</a:t>
            </a:r>
            <a:endParaRPr lang="en-US" dirty="0"/>
          </a:p>
        </p:txBody>
      </p:sp>
      <p:sp>
        <p:nvSpPr>
          <p:cNvPr id="12" name="Text Placeholder 11"/>
          <p:cNvSpPr>
            <a:spLocks noGrp="1"/>
          </p:cNvSpPr>
          <p:nvPr>
            <p:ph type="body" sz="quarter" idx="11"/>
          </p:nvPr>
        </p:nvSpPr>
        <p:spPr/>
        <p:txBody>
          <a:bodyPr/>
          <a:lstStyle/>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Tree>
    <p:extLst>
      <p:ext uri="{BB962C8B-B14F-4D97-AF65-F5344CB8AC3E}">
        <p14:creationId xmlns:p14="http://schemas.microsoft.com/office/powerpoint/2010/main" val="268634025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Day 1 (continued)</a:t>
            </a:r>
          </a:p>
          <a:p>
            <a:pPr marL="0" lvl="1" indent="0">
              <a:buNone/>
            </a:pPr>
            <a:r>
              <a:rPr lang="en-US" dirty="0" smtClean="0"/>
              <a:t>Ted’s PCP believes his jaw pain may be related to the CPAP mask Ted uses for sleep apnea. He diagnoses temporomandibular joint (TMJ) disorder.</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Ted, 57-year-old male</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Tree>
    <p:extLst>
      <p:ext uri="{BB962C8B-B14F-4D97-AF65-F5344CB8AC3E}">
        <p14:creationId xmlns:p14="http://schemas.microsoft.com/office/powerpoint/2010/main" val="163841957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Day 1 (continued)</a:t>
            </a:r>
          </a:p>
          <a:p>
            <a:pPr marL="0" lvl="1" indent="0">
              <a:buNone/>
            </a:pPr>
            <a:r>
              <a:rPr lang="en-US" dirty="0" smtClean="0"/>
              <a:t>Ted had two previous EKGs showing myocardial damage, however, the provider does not retrieve them at the time of the visit and no cardiac workup is performed.</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Ted, 57-year-old male</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Tree>
    <p:extLst>
      <p:ext uri="{BB962C8B-B14F-4D97-AF65-F5344CB8AC3E}">
        <p14:creationId xmlns:p14="http://schemas.microsoft.com/office/powerpoint/2010/main" val="270112200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Day 5</a:t>
            </a:r>
          </a:p>
          <a:p>
            <a:pPr marL="0" lvl="1" indent="0">
              <a:buNone/>
            </a:pPr>
            <a:r>
              <a:rPr lang="en-US" dirty="0" smtClean="0"/>
              <a:t>Ted presents to the ED with nausea and vomiting. Upon further evaluation, he is diagnosed with an MI, then progresses into cardiogenic shock.</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smtClean="0"/>
              <a:t>Ted</a:t>
            </a:r>
            <a:r>
              <a:rPr lang="en-US" dirty="0"/>
              <a:t>, 57-year-old male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Tree>
    <p:extLst>
      <p:ext uri="{BB962C8B-B14F-4D97-AF65-F5344CB8AC3E}">
        <p14:creationId xmlns:p14="http://schemas.microsoft.com/office/powerpoint/2010/main" val="359258204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Outcome</a:t>
            </a:r>
          </a:p>
          <a:p>
            <a:pPr lvl="1"/>
            <a:r>
              <a:rPr lang="en-US" dirty="0" smtClean="0"/>
              <a:t>Further testing reveals a lateral wall myocardial rupture, requiring surgery.</a:t>
            </a:r>
          </a:p>
          <a:p>
            <a:pPr lvl="1"/>
            <a:r>
              <a:rPr lang="en-US" dirty="0" smtClean="0"/>
              <a:t>Ted’s condition worsens, he suffers kidney and liver failure, and subsequently dies from advanced system failure.</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Ted</a:t>
            </a:r>
            <a:r>
              <a:rPr lang="en-US" dirty="0"/>
              <a:t>, 57-year-old male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Tree>
    <p:extLst>
      <p:ext uri="{BB962C8B-B14F-4D97-AF65-F5344CB8AC3E}">
        <p14:creationId xmlns:p14="http://schemas.microsoft.com/office/powerpoint/2010/main" val="26027438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p:txBody>
          <a:bodyPr/>
          <a:lstStyle/>
          <a:p>
            <a:r>
              <a:rPr lang="en-US" dirty="0" smtClean="0"/>
              <a:t>Malpractice Data Overview </a:t>
            </a:r>
            <a:endParaRPr lang="en-US" dirty="0"/>
          </a:p>
        </p:txBody>
      </p:sp>
      <p:sp>
        <p:nvSpPr>
          <p:cNvPr id="4" name="Text Placeholder 3"/>
          <p:cNvSpPr>
            <a:spLocks noGrp="1"/>
          </p:cNvSpPr>
          <p:nvPr>
            <p:ph type="body" idx="1"/>
          </p:nvPr>
        </p:nvSpPr>
        <p:spPr/>
        <p:txBody>
          <a:bodyPr/>
          <a:lstStyle/>
          <a:p>
            <a:r>
              <a:rPr lang="en-US" dirty="0" smtClean="0"/>
              <a:t>Focus: Ambulatory Diagnosis-related Allegations</a:t>
            </a:r>
          </a:p>
          <a:p>
            <a:endParaRPr lang="en-US" dirty="0"/>
          </a:p>
        </p:txBody>
      </p:sp>
      <p:sp>
        <p:nvSpPr>
          <p:cNvPr id="3" name="Title 2"/>
          <p:cNvSpPr txBox="1">
            <a:spLocks/>
          </p:cNvSpPr>
          <p:nvPr/>
        </p:nvSpPr>
        <p:spPr bwMode="auto">
          <a:xfrm>
            <a:off x="733425" y="3819525"/>
            <a:ext cx="7772400" cy="657225"/>
          </a:xfrm>
          <a:prstGeom prst="rect">
            <a:avLst/>
          </a:prstGeom>
          <a:noFill/>
          <a:ln w="12700">
            <a:noFill/>
            <a:miter lim="800000"/>
            <a:headEnd/>
            <a:tailEnd/>
          </a:ln>
          <a:effectLst/>
        </p:spPr>
        <p:txBody>
          <a:bodyPr vert="horz" wrap="square" lIns="35717" tIns="35717" rIns="35717" bIns="35717" numCol="1" anchor="b" anchorCtr="0" compatLnSpc="1">
            <a:prstTxWarp prst="textNoShape">
              <a:avLst/>
            </a:prstTxWarp>
          </a:bodyPr>
          <a:lstStyle>
            <a:lvl1pPr algn="l" rtl="0" eaLnBrk="1" fontAlgn="base" hangingPunct="1">
              <a:spcBef>
                <a:spcPct val="0"/>
              </a:spcBef>
              <a:spcAft>
                <a:spcPct val="0"/>
              </a:spcAft>
              <a:defRPr sz="3200" b="0" cap="none" baseline="0">
                <a:solidFill>
                  <a:srgbClr val="FFFFFF"/>
                </a:solidFill>
                <a:latin typeface="+mj-lt"/>
                <a:ea typeface="+mj-ea"/>
                <a:cs typeface="+mj-cs"/>
                <a:sym typeface="Georgia" charset="0"/>
              </a:defRPr>
            </a:lvl1pPr>
            <a:lvl2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2pPr>
            <a:lvl3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3pPr>
            <a:lvl4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4pPr>
            <a:lvl5pPr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5pPr>
            <a:lvl6pPr marL="321457"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6pPr>
            <a:lvl7pPr marL="642915"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7pPr>
            <a:lvl8pPr marL="964372"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8pPr>
            <a:lvl9pPr marL="1285829" algn="l" rtl="0" eaLnBrk="1" fontAlgn="base" hangingPunct="1">
              <a:spcBef>
                <a:spcPct val="0"/>
              </a:spcBef>
              <a:spcAft>
                <a:spcPct val="0"/>
              </a:spcAft>
              <a:defRPr sz="3000">
                <a:solidFill>
                  <a:srgbClr val="D53C23"/>
                </a:solidFill>
                <a:latin typeface="Georgia" charset="0"/>
                <a:ea typeface="ヒラギノ明朝 ProN W3" charset="0"/>
                <a:cs typeface="ヒラギノ明朝 ProN W3" charset="0"/>
                <a:sym typeface="Georgia" charset="0"/>
              </a:defRPr>
            </a:lvl9pPr>
          </a:lstStyle>
          <a:p>
            <a:endParaRPr lang="en-US" sz="2800" i="1" kern="0" dirty="0"/>
          </a:p>
        </p:txBody>
      </p:sp>
      <p:sp>
        <p:nvSpPr>
          <p:cNvPr id="5" name="Footer Placeholder 3"/>
          <p:cNvSpPr>
            <a:spLocks noGrp="1"/>
          </p:cNvSpPr>
          <p:nvPr>
            <p:ph type="ftr" sz="quarter" idx="3"/>
          </p:nvPr>
        </p:nvSpPr>
        <p:spPr>
          <a:xfrm>
            <a:off x="762000" y="657910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424011580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3207774" y="2131142"/>
            <a:ext cx="5456166" cy="4269658"/>
          </a:xfrm>
        </p:spPr>
        <p:txBody>
          <a:bodyPr/>
          <a:lstStyle/>
          <a:p>
            <a:r>
              <a:rPr lang="en-US" dirty="0" smtClean="0"/>
              <a:t>Vulnerability</a:t>
            </a:r>
          </a:p>
          <a:p>
            <a:pPr marL="0" lvl="1" indent="0">
              <a:buNone/>
            </a:pPr>
            <a:r>
              <a:rPr lang="en-US" dirty="0" smtClean="0"/>
              <a:t>Fixation on Ted’s complaint without full assessment of his symptoms and history led to a narrow focus and a missed diagnosis. </a:t>
            </a:r>
          </a:p>
          <a:p>
            <a:r>
              <a:rPr lang="en-US" dirty="0" smtClean="0"/>
              <a:t>Safer Care Recommendation</a:t>
            </a:r>
          </a:p>
          <a:p>
            <a:pPr marL="0" lvl="1" indent="0">
              <a:buNone/>
            </a:pPr>
            <a:r>
              <a:rPr lang="en-US" dirty="0" smtClean="0"/>
              <a:t>Be aware of any tendency toward cognitive fixation. Techniques to avoid this include:</a:t>
            </a:r>
          </a:p>
          <a:p>
            <a:pPr lvl="1"/>
            <a:r>
              <a:rPr lang="en-US" dirty="0" smtClean="0"/>
              <a:t>Expanding differential diagnoses</a:t>
            </a:r>
          </a:p>
          <a:p>
            <a:pPr lvl="1"/>
            <a:r>
              <a:rPr lang="en-US" dirty="0" smtClean="0"/>
              <a:t>Seeking additional information from the patient and the medical record</a:t>
            </a:r>
          </a:p>
          <a:p>
            <a:pPr lvl="1"/>
            <a:r>
              <a:rPr lang="en-US" dirty="0" smtClean="0"/>
              <a:t>Engaging a peer consult for patients with continued, unresolved symptoms</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smtClean="0"/>
              <a:t>Ted</a:t>
            </a:r>
            <a:r>
              <a:rPr lang="en-US" dirty="0"/>
              <a:t>, 57-year-old male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4" name="Rectangle 13"/>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17428"/>
            <a:ext cx="2894822" cy="1929882"/>
          </a:xfrm>
          <a:prstGeom prst="rect">
            <a:avLst/>
          </a:prstGeom>
        </p:spPr>
      </p:pic>
    </p:spTree>
    <p:extLst>
      <p:ext uri="{BB962C8B-B14F-4D97-AF65-F5344CB8AC3E}">
        <p14:creationId xmlns:p14="http://schemas.microsoft.com/office/powerpoint/2010/main" val="354695754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a:t>Has this type of event ever happened here?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44665921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bwMode="auto">
          <a:xfrm>
            <a:off x="795453" y="2028342"/>
            <a:ext cx="7508428" cy="2023692"/>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smtClean="0">
                <a:solidFill>
                  <a:srgbClr val="FFFFFF"/>
                </a:solidFill>
                <a:latin typeface="+mj-lt"/>
              </a:rPr>
              <a:t>What type of trigger or templates do we use to obtain and update patient history that may be missed (e.g., family history, previous testing or procedures)? Whose responsibility is it to update this information?</a:t>
            </a:r>
            <a:endParaRPr lang="en-US" sz="2400" i="1" dirty="0">
              <a:solidFill>
                <a:srgbClr val="FFFFFF"/>
              </a:solidFill>
              <a:latin typeface="+mj-lt"/>
            </a:endParaRPr>
          </a:p>
        </p:txBody>
      </p:sp>
      <p:sp>
        <p:nvSpPr>
          <p:cNvPr id="10" name="Content Placeholder 9"/>
          <p:cNvSpPr>
            <a:spLocks noGrp="1"/>
          </p:cNvSpPr>
          <p:nvPr>
            <p:ph idx="1"/>
          </p:nvPr>
        </p:nvSpPr>
        <p:spPr>
          <a:xfrm>
            <a:off x="906768" y="4263992"/>
            <a:ext cx="7665732" cy="2136807"/>
          </a:xfrm>
        </p:spPr>
        <p:txBody>
          <a:bodyPr/>
          <a:lstStyle/>
          <a:p>
            <a:r>
              <a:rPr lang="en-US" dirty="0" smtClean="0"/>
              <a:t>Recommended Practice</a:t>
            </a:r>
          </a:p>
          <a:p>
            <a:pPr marL="0" lvl="1" indent="0">
              <a:buNone/>
            </a:pPr>
            <a:r>
              <a:rPr lang="en-US" dirty="0" smtClean="0"/>
              <a:t>To avoid narrow diagnostic focus, broaden the list of diagnostic possibilities via history and physical.</a:t>
            </a:r>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smtClean="0"/>
              <a:t>Partnering with Patients</a:t>
            </a:r>
            <a:endParaRPr lang="en-US" i="1"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66104944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416968"/>
            <a:ext cx="7665732" cy="2983831"/>
          </a:xfrm>
        </p:spPr>
        <p:txBody>
          <a:bodyPr/>
          <a:lstStyle/>
          <a:p>
            <a:r>
              <a:rPr lang="en-US" dirty="0" smtClean="0"/>
              <a:t>Recommended Practice</a:t>
            </a:r>
          </a:p>
          <a:p>
            <a:pPr marL="0" lvl="1" indent="0">
              <a:spcAft>
                <a:spcPts val="1200"/>
              </a:spcAft>
              <a:buNone/>
            </a:pPr>
            <a:r>
              <a:rPr lang="en-US" dirty="0" smtClean="0"/>
              <a:t>Review all content that is not originated in an individual </a:t>
            </a:r>
            <a:br>
              <a:rPr lang="en-US" dirty="0" smtClean="0"/>
            </a:br>
            <a:r>
              <a:rPr lang="en-US" dirty="0" smtClean="0"/>
              <a:t>patient’s record for appropriateness and accuracy.</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a:t>Partnering with Patients</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283916"/>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Do we cut and paste information in medical records (without reviewing it)?</a:t>
            </a:r>
            <a:endParaRPr lang="en-US" sz="2400" i="1" dirty="0">
              <a:solidFill>
                <a:srgbClr val="FFFFFF"/>
              </a:solidFill>
              <a:latin typeface="+mj-lt"/>
            </a:endParaRPr>
          </a:p>
        </p:txBody>
      </p:sp>
    </p:spTree>
    <p:extLst>
      <p:ext uri="{BB962C8B-B14F-4D97-AF65-F5344CB8AC3E}">
        <p14:creationId xmlns:p14="http://schemas.microsoft.com/office/powerpoint/2010/main" val="283461779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286679"/>
            <a:ext cx="7665732" cy="3114120"/>
          </a:xfrm>
        </p:spPr>
        <p:txBody>
          <a:bodyPr/>
          <a:lstStyle/>
          <a:p>
            <a:r>
              <a:rPr lang="en-US" dirty="0" smtClean="0"/>
              <a:t>Recommended Practices</a:t>
            </a:r>
          </a:p>
          <a:p>
            <a:pPr lvl="1">
              <a:spcAft>
                <a:spcPts val="1200"/>
              </a:spcAft>
            </a:pPr>
            <a:r>
              <a:rPr lang="en-US" dirty="0" smtClean="0"/>
              <a:t>Use checklists for triggering questions related to patient history that may be missed (e.g., family history, previous testing)</a:t>
            </a:r>
          </a:p>
          <a:p>
            <a:pPr lvl="1">
              <a:spcAft>
                <a:spcPts val="1200"/>
              </a:spcAft>
            </a:pPr>
            <a:r>
              <a:rPr lang="en-US" dirty="0" smtClean="0"/>
              <a:t>Embed decision support tools in EHR to assist in maintenance of patients histories.</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a:t>Partnering with Patients</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149161"/>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Do we have a process to retrieve and update pertinent patient medical records?</a:t>
            </a:r>
            <a:endParaRPr lang="en-US" sz="2400" i="1" dirty="0">
              <a:solidFill>
                <a:srgbClr val="FFFFFF"/>
              </a:solidFill>
              <a:latin typeface="+mj-lt"/>
            </a:endParaRPr>
          </a:p>
        </p:txBody>
      </p:sp>
    </p:spTree>
    <p:extLst>
      <p:ext uri="{BB962C8B-B14F-4D97-AF65-F5344CB8AC3E}">
        <p14:creationId xmlns:p14="http://schemas.microsoft.com/office/powerpoint/2010/main" val="193580214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421081"/>
            <a:ext cx="7665732" cy="2979718"/>
          </a:xfrm>
        </p:spPr>
        <p:txBody>
          <a:bodyPr/>
          <a:lstStyle/>
          <a:p>
            <a:r>
              <a:rPr lang="en-US" dirty="0" smtClean="0"/>
              <a:t>Recommended Practice</a:t>
            </a:r>
          </a:p>
          <a:p>
            <a:pPr marL="0" lvl="1" indent="0">
              <a:spcAft>
                <a:spcPts val="1200"/>
              </a:spcAft>
              <a:buNone/>
            </a:pPr>
            <a:r>
              <a:rPr lang="en-US" dirty="0" smtClean="0"/>
              <a:t>Seek a consult for patients who return repeatedly for the same symptoms.</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p:txBody>
          <a:bodyPr/>
          <a:lstStyle/>
          <a:p>
            <a:r>
              <a:rPr lang="en-US" dirty="0"/>
              <a:t>Partnering with Patients</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181947"/>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Does our culture support/encourage providers to ask for peer help when the patient situation is confounding?</a:t>
            </a:r>
            <a:endParaRPr lang="en-US" sz="2400" i="1" dirty="0">
              <a:solidFill>
                <a:srgbClr val="FFFFFF"/>
              </a:solidFill>
              <a:latin typeface="+mj-lt"/>
            </a:endParaRPr>
          </a:p>
        </p:txBody>
      </p:sp>
    </p:spTree>
    <p:extLst>
      <p:ext uri="{BB962C8B-B14F-4D97-AF65-F5344CB8AC3E}">
        <p14:creationId xmlns:p14="http://schemas.microsoft.com/office/powerpoint/2010/main" val="408052264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smtClean="0"/>
              <a:t>Partnering with Patients</a:t>
            </a:r>
          </a:p>
          <a:p>
            <a:r>
              <a:rPr lang="en-US" i="1" dirty="0" smtClean="0"/>
              <a:t>What </a:t>
            </a:r>
            <a:r>
              <a:rPr lang="en-US" i="1" dirty="0"/>
              <a:t>else can we do to avoid a similar event?</a:t>
            </a:r>
          </a:p>
          <a:p>
            <a:r>
              <a:rPr lang="en-US" dirty="0" smtClean="0"/>
              <a:t> </a:t>
            </a:r>
            <a:br>
              <a:rPr lang="en-US" dirty="0" smtClean="0"/>
            </a:b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6518258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smtClean="0"/>
              <a:t>This</a:t>
            </a:r>
            <a:r>
              <a:rPr lang="en-US" dirty="0"/>
              <a:t> </a:t>
            </a:r>
            <a:r>
              <a:rPr lang="en-US" i="1" dirty="0"/>
              <a:t>Are You Safe?</a:t>
            </a:r>
            <a:r>
              <a:rPr lang="en-US" dirty="0"/>
              <a:t> case study </a:t>
            </a:r>
            <a:r>
              <a:rPr lang="en-US" dirty="0" smtClean="0"/>
              <a:t/>
            </a:r>
            <a:br>
              <a:rPr lang="en-US" dirty="0" smtClean="0"/>
            </a:br>
            <a:r>
              <a:rPr lang="en-US" dirty="0" smtClean="0"/>
              <a:t>is </a:t>
            </a:r>
            <a:r>
              <a:rPr lang="en-US" dirty="0"/>
              <a:t>suitable for 0.25 </a:t>
            </a:r>
            <a:r>
              <a:rPr lang="en-US" i="1" dirty="0"/>
              <a:t>AMA PRA Category 2 Credit</a:t>
            </a:r>
            <a:r>
              <a:rPr lang="en-US" i="1" dirty="0" smtClean="0"/>
              <a:t>™</a:t>
            </a:r>
            <a:r>
              <a:rPr lang="en-US" dirty="0" smtClean="0"/>
              <a:t>. </a:t>
            </a:r>
          </a:p>
          <a:p>
            <a:pPr marL="0" indent="0">
              <a:buNone/>
            </a:pPr>
            <a:r>
              <a:rPr lang="en-US" dirty="0" smtClean="0"/>
              <a:t>This </a:t>
            </a:r>
            <a:r>
              <a:rPr lang="en-US" dirty="0"/>
              <a:t>activity has been designed </a:t>
            </a:r>
            <a:r>
              <a:rPr lang="en-US" dirty="0" smtClean="0"/>
              <a:t/>
            </a:r>
            <a:br>
              <a:rPr lang="en-US" dirty="0" smtClean="0"/>
            </a:br>
            <a:r>
              <a:rPr lang="en-US" dirty="0" smtClean="0"/>
              <a:t>to </a:t>
            </a:r>
            <a:r>
              <a:rPr lang="en-US" dirty="0"/>
              <a:t>be suitable for 0.25 hours of Risk Management Study in Massachusetts</a:t>
            </a:r>
            <a:r>
              <a:rPr lang="en-US" dirty="0" smtClean="0"/>
              <a:t>.</a:t>
            </a:r>
          </a:p>
          <a:p>
            <a:pPr marL="0" indent="0">
              <a:buNone/>
            </a:pPr>
            <a:r>
              <a:rPr lang="en-US" dirty="0" smtClean="0"/>
              <a:t>Risk </a:t>
            </a:r>
            <a:r>
              <a:rPr lang="en-US" dirty="0"/>
              <a:t>Management Study is </a:t>
            </a:r>
            <a:r>
              <a:rPr lang="en-US" dirty="0" smtClean="0"/>
              <a:t/>
            </a:r>
            <a:br>
              <a:rPr lang="en-US" dirty="0" smtClean="0"/>
            </a:br>
            <a:r>
              <a:rPr lang="en-US" dirty="0" smtClean="0"/>
              <a:t>self-claimed</a:t>
            </a:r>
            <a:r>
              <a:rPr lang="en-US" dirty="0"/>
              <a:t>; print and </a:t>
            </a:r>
            <a:r>
              <a:rPr lang="en-US" dirty="0" smtClean="0"/>
              <a:t>retain </a:t>
            </a:r>
            <a:r>
              <a:rPr lang="en-US" dirty="0"/>
              <a:t>this page for your </a:t>
            </a:r>
            <a:r>
              <a:rPr lang="en-US" dirty="0" smtClean="0"/>
              <a:t>recordkeeping</a:t>
            </a:r>
            <a:r>
              <a:rPr lang="en-US" dirty="0"/>
              <a:t>.</a:t>
            </a:r>
            <a:endParaRPr lang="en-US" sz="2400" dirty="0"/>
          </a:p>
        </p:txBody>
      </p:sp>
      <p:sp>
        <p:nvSpPr>
          <p:cNvPr id="6" name="Title 5"/>
          <p:cNvSpPr>
            <a:spLocks noGrp="1"/>
          </p:cNvSpPr>
          <p:nvPr>
            <p:ph type="title"/>
          </p:nvPr>
        </p:nvSpPr>
        <p:spPr>
          <a:xfrm>
            <a:off x="463672" y="584683"/>
            <a:ext cx="4004250" cy="1214855"/>
          </a:xfrm>
        </p:spPr>
        <p:txBody>
          <a:bodyPr/>
          <a:lstStyle/>
          <a:p>
            <a:r>
              <a:rPr lang="en-US" dirty="0" smtClean="0"/>
              <a:t>How to Earn Category 2 Risk Management Credits</a:t>
            </a:r>
            <a:endParaRPr lang="en-US" dirty="0"/>
          </a:p>
        </p:txBody>
      </p:sp>
    </p:spTree>
    <p:extLst>
      <p:ext uri="{BB962C8B-B14F-4D97-AF65-F5344CB8AC3E}">
        <p14:creationId xmlns:p14="http://schemas.microsoft.com/office/powerpoint/2010/main" val="73679341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dirty="0" smtClean="0">
                <a:latin typeface="+mj-lt"/>
              </a:rPr>
              <a:t>Partnering with Patients: </a:t>
            </a:r>
            <a:r>
              <a:rPr lang="en-US" sz="2400" dirty="0">
                <a:latin typeface="+mj-lt"/>
              </a:rPr>
              <a:t/>
            </a:r>
            <a:br>
              <a:rPr lang="en-US" sz="2400" dirty="0">
                <a:latin typeface="+mj-lt"/>
              </a:rPr>
            </a:br>
            <a:r>
              <a:rPr lang="en-US" sz="2400" i="1" dirty="0" smtClean="0">
                <a:latin typeface="+mj-lt"/>
              </a:rPr>
              <a:t>Is my patient’s history up </a:t>
            </a:r>
            <a:br>
              <a:rPr lang="en-US" sz="2400" i="1" dirty="0" smtClean="0">
                <a:latin typeface="+mj-lt"/>
              </a:rPr>
            </a:br>
            <a:r>
              <a:rPr lang="en-US" sz="2400" i="1" dirty="0" smtClean="0">
                <a:latin typeface="+mj-lt"/>
              </a:rPr>
              <a:t>to date?</a:t>
            </a:r>
            <a:endParaRPr lang="en-US" sz="2400" i="1" dirty="0">
              <a:latin typeface="+mj-lt"/>
            </a:endParaRPr>
          </a:p>
          <a:p>
            <a:pPr marL="0" lvl="0" indent="0">
              <a:buNone/>
            </a:pPr>
            <a:r>
              <a:rPr lang="en-US" sz="2800">
                <a:hlinkClick r:id="rId2"/>
              </a:rPr>
              <a:t>Are You Safe? </a:t>
            </a:r>
            <a:r>
              <a:rPr lang="en-US" sz="2800" smtClean="0">
                <a:hlinkClick r:id="rId3"/>
              </a:rPr>
              <a:t>extras</a:t>
            </a:r>
            <a:endParaRPr lang="en-US" sz="2800" dirty="0" smtClean="0"/>
          </a:p>
          <a:p>
            <a:pPr marL="0" lvl="0" indent="0">
              <a:buNone/>
            </a:pPr>
            <a:endParaRPr lang="en-US" sz="2800" dirty="0"/>
          </a:p>
          <a:p>
            <a:pPr marL="0" indent="0">
              <a:buNone/>
            </a:pPr>
            <a:r>
              <a:rPr lang="en-US" sz="2400" dirty="0">
                <a:latin typeface="+mj-lt"/>
              </a:rPr>
              <a:t>For more information</a:t>
            </a:r>
            <a:endParaRPr lang="en-US" sz="2400" i="1" dirty="0">
              <a:latin typeface="+mj-lt"/>
            </a:endParaRPr>
          </a:p>
          <a:p>
            <a:pPr marL="0" lvl="0" indent="0">
              <a:buNone/>
            </a:pPr>
            <a:r>
              <a:rPr lang="en-US" sz="2800" dirty="0">
                <a:hlinkClick r:id="rId4"/>
              </a:rPr>
              <a:t>Email</a:t>
            </a:r>
            <a:endParaRPr lang="en-US" sz="2800" dirty="0"/>
          </a:p>
          <a:p>
            <a:pPr marL="0" indent="0">
              <a:buNone/>
            </a:pPr>
            <a:r>
              <a:rPr lang="en-US" dirty="0"/>
              <a:t>areyousafe@rmf.harvard.edu</a:t>
            </a:r>
            <a:endParaRPr lang="en-US" sz="2800" dirty="0"/>
          </a:p>
        </p:txBody>
      </p:sp>
      <p:sp>
        <p:nvSpPr>
          <p:cNvPr id="6" name="Title 5"/>
          <p:cNvSpPr>
            <a:spLocks noGrp="1"/>
          </p:cNvSpPr>
          <p:nvPr>
            <p:ph type="title"/>
          </p:nvPr>
        </p:nvSpPr>
        <p:spPr>
          <a:xfrm>
            <a:off x="463672" y="584683"/>
            <a:ext cx="4004250" cy="1214855"/>
          </a:xfrm>
        </p:spPr>
        <p:txBody>
          <a:bodyPr/>
          <a:lstStyle/>
          <a:p>
            <a:r>
              <a:rPr lang="en-US" sz="3200" dirty="0"/>
              <a:t>Additional Resources</a:t>
            </a:r>
          </a:p>
        </p:txBody>
      </p:sp>
    </p:spTree>
    <p:extLst>
      <p:ext uri="{BB962C8B-B14F-4D97-AF65-F5344CB8AC3E}">
        <p14:creationId xmlns:p14="http://schemas.microsoft.com/office/powerpoint/2010/main" val="391454446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Study: Closing the Loop</a:t>
            </a:r>
            <a:r>
              <a:rPr lang="en-US" dirty="0" smtClean="0"/>
              <a:t/>
            </a:r>
            <a:br>
              <a:rPr lang="en-US" dirty="0" smtClean="0"/>
            </a:br>
            <a:r>
              <a:rPr lang="en-US" dirty="0" smtClean="0"/>
              <a:t>Who is responsible for follow up?</a:t>
            </a:r>
            <a:endParaRPr lang="en-US" dirty="0"/>
          </a:p>
        </p:txBody>
      </p:sp>
      <p:sp>
        <p:nvSpPr>
          <p:cNvPr id="3" name="Text Placeholder 2"/>
          <p:cNvSpPr>
            <a:spLocks noGrp="1"/>
          </p:cNvSpPr>
          <p:nvPr>
            <p:ph type="body" idx="1"/>
          </p:nvPr>
        </p:nvSpPr>
        <p:spPr/>
        <p:txBody>
          <a:bodyPr/>
          <a:lstStyle/>
          <a:p>
            <a:r>
              <a:rPr lang="en-US" dirty="0"/>
              <a:t>The following example is from </a:t>
            </a:r>
            <a:r>
              <a:rPr lang="en-US" dirty="0" smtClean="0"/>
              <a:t>a closed malpractice case.</a:t>
            </a:r>
            <a:endParaRPr lang="en-US" dirty="0"/>
          </a:p>
        </p:txBody>
      </p:sp>
      <p:sp>
        <p:nvSpPr>
          <p:cNvPr id="4"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9633822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rapezoid 16"/>
          <p:cNvSpPr/>
          <p:nvPr/>
        </p:nvSpPr>
        <p:spPr bwMode="auto">
          <a:xfrm rot="10800000">
            <a:off x="862420" y="3152072"/>
            <a:ext cx="7478691" cy="1008847"/>
          </a:xfrm>
          <a:prstGeom prst="trapezoid">
            <a:avLst/>
          </a:prstGeom>
          <a:solidFill>
            <a:schemeClr val="accent4">
              <a:lumMod val="60000"/>
              <a:lumOff val="40000"/>
            </a:schemeClr>
          </a:solidFill>
          <a:ln w="31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18" name="Trapezoid 17"/>
          <p:cNvSpPr/>
          <p:nvPr/>
        </p:nvSpPr>
        <p:spPr bwMode="auto">
          <a:xfrm rot="10800000">
            <a:off x="1122676" y="4160918"/>
            <a:ext cx="6965674" cy="1008847"/>
          </a:xfrm>
          <a:prstGeom prst="trapezoid">
            <a:avLst/>
          </a:prstGeom>
          <a:solidFill>
            <a:schemeClr val="accent4"/>
          </a:solidFill>
          <a:ln w="31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2" name="Trapezoid 1"/>
          <p:cNvSpPr/>
          <p:nvPr/>
        </p:nvSpPr>
        <p:spPr bwMode="auto">
          <a:xfrm rot="10800000">
            <a:off x="602166" y="2143226"/>
            <a:ext cx="7997558" cy="1008847"/>
          </a:xfrm>
          <a:prstGeom prst="trapezoid">
            <a:avLst/>
          </a:prstGeom>
          <a:solidFill>
            <a:schemeClr val="accent4">
              <a:lumMod val="40000"/>
              <a:lumOff val="60000"/>
            </a:schemeClr>
          </a:solidFill>
          <a:ln w="317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7" name="Title 6"/>
          <p:cNvSpPr>
            <a:spLocks noGrp="1"/>
          </p:cNvSpPr>
          <p:nvPr>
            <p:ph type="title"/>
          </p:nvPr>
        </p:nvSpPr>
        <p:spPr>
          <a:xfrm>
            <a:off x="899592" y="729554"/>
            <a:ext cx="7358063" cy="822960"/>
          </a:xfrm>
        </p:spPr>
        <p:txBody>
          <a:bodyPr/>
          <a:lstStyle/>
          <a:p>
            <a:r>
              <a:rPr lang="en-US" dirty="0" smtClean="0"/>
              <a:t>46% of CRICO malpractice cases occur </a:t>
            </a:r>
            <a:br>
              <a:rPr lang="en-US" dirty="0" smtClean="0"/>
            </a:br>
            <a:r>
              <a:rPr lang="en-US" dirty="0" smtClean="0"/>
              <a:t>in the ambulatory setting.</a:t>
            </a:r>
            <a:endParaRPr lang="en-US" dirty="0"/>
          </a:p>
        </p:txBody>
      </p:sp>
      <p:sp>
        <p:nvSpPr>
          <p:cNvPr id="8" name="Text Placeholder 7"/>
          <p:cNvSpPr>
            <a:spLocks noGrp="1"/>
          </p:cNvSpPr>
          <p:nvPr>
            <p:ph type="body" sz="quarter" idx="11"/>
          </p:nvPr>
        </p:nvSpPr>
        <p:spPr>
          <a:xfrm>
            <a:off x="899592" y="1626296"/>
            <a:ext cx="7344816" cy="396044"/>
          </a:xfrm>
        </p:spPr>
        <p:txBody>
          <a:bodyPr/>
          <a:lstStyle/>
          <a:p>
            <a:r>
              <a:rPr lang="en-US" dirty="0" smtClean="0"/>
              <a:t>38% </a:t>
            </a:r>
            <a:r>
              <a:rPr lang="en-US" dirty="0"/>
              <a:t>of ambulatory cases </a:t>
            </a:r>
            <a:r>
              <a:rPr lang="en-US" dirty="0" smtClean="0"/>
              <a:t>allege a wrong </a:t>
            </a:r>
            <a:r>
              <a:rPr lang="en-US" dirty="0"/>
              <a:t>or delayed </a:t>
            </a:r>
            <a:r>
              <a:rPr lang="en-US" dirty="0" smtClean="0"/>
              <a:t>diagnosis.</a:t>
            </a:r>
            <a:endParaRPr lang="en-US" dirty="0"/>
          </a:p>
        </p:txBody>
      </p:sp>
      <p:sp>
        <p:nvSpPr>
          <p:cNvPr id="16" name="Text Placeholder 15"/>
          <p:cNvSpPr>
            <a:spLocks noGrp="1"/>
          </p:cNvSpPr>
          <p:nvPr>
            <p:ph type="body" sz="quarter" idx="12"/>
          </p:nvPr>
        </p:nvSpPr>
        <p:spPr/>
        <p:txBody>
          <a:bodyPr/>
          <a:lstStyle/>
          <a:p>
            <a:r>
              <a:rPr lang="en-US" dirty="0" smtClean="0"/>
              <a:t>*Losses are “total incurred losses,” which </a:t>
            </a:r>
            <a:r>
              <a:rPr lang="en-US" dirty="0"/>
              <a:t>includes reserves on open and payments on closed cases</a:t>
            </a:r>
            <a:r>
              <a:rPr lang="en-US" dirty="0" smtClean="0"/>
              <a:t>.</a:t>
            </a:r>
          </a:p>
          <a:p>
            <a:r>
              <a:rPr lang="en-US" dirty="0" smtClean="0"/>
              <a:t>**Ambulatory care cases involve an outpatient but exclude cases occurring in Emergency departments. CRICO N=175 MPL cases with claims made date1/1/11 – 8/31/16.</a:t>
            </a:r>
            <a:endParaRPr lang="en-US" dirty="0"/>
          </a:p>
        </p:txBody>
      </p:sp>
      <p:graphicFrame>
        <p:nvGraphicFramePr>
          <p:cNvPr id="5" name="Table 9"/>
          <p:cNvGraphicFramePr>
            <a:graphicFrameLocks noGrp="1"/>
          </p:cNvGraphicFramePr>
          <p:nvPr>
            <p:extLst/>
          </p:nvPr>
        </p:nvGraphicFramePr>
        <p:xfrm>
          <a:off x="1454953" y="2145422"/>
          <a:ext cx="7518062" cy="3629205"/>
        </p:xfrm>
        <a:graphic>
          <a:graphicData uri="http://schemas.openxmlformats.org/drawingml/2006/table">
            <a:tbl>
              <a:tblPr>
                <a:tableStyleId>{2D5ABB26-0587-4C30-8999-92F81FD0307C}</a:tableStyleId>
              </a:tblPr>
              <a:tblGrid>
                <a:gridCol w="1305903"/>
                <a:gridCol w="1550949"/>
                <a:gridCol w="4661210"/>
              </a:tblGrid>
              <a:tr h="1005943">
                <a:tc>
                  <a:txBody>
                    <a:bodyPr/>
                    <a:lstStyle/>
                    <a:p>
                      <a:pPr algn="r"/>
                      <a:r>
                        <a:rPr lang="en-US" sz="4000" dirty="0" smtClean="0">
                          <a:solidFill>
                            <a:schemeClr val="tx1"/>
                          </a:solidFill>
                          <a:latin typeface="+mj-lt"/>
                        </a:rPr>
                        <a:t>1,011</a:t>
                      </a:r>
                      <a:br>
                        <a:rPr lang="en-US" sz="4000" dirty="0" smtClean="0">
                          <a:solidFill>
                            <a:schemeClr val="tx1"/>
                          </a:solidFill>
                          <a:latin typeface="+mj-lt"/>
                        </a:rPr>
                      </a:br>
                      <a:r>
                        <a:rPr lang="en-US" sz="1400" dirty="0" smtClean="0">
                          <a:solidFill>
                            <a:schemeClr val="tx1"/>
                          </a:solidFill>
                          <a:latin typeface="+mn-lt"/>
                        </a:rPr>
                        <a:t>fully coded cases</a:t>
                      </a:r>
                      <a:endParaRPr lang="en-US" sz="4000" dirty="0">
                        <a:solidFill>
                          <a:schemeClr val="tx1"/>
                        </a:solidFill>
                        <a:latin typeface="+mn-lt"/>
                      </a:endParaRP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0" lang="en-US" sz="2400" b="0" i="0" u="none" strike="noStrike" kern="1200" cap="none" spc="0" normalizeH="0" baseline="0" noProof="0" dirty="0" smtClean="0">
                          <a:ln>
                            <a:noFill/>
                          </a:ln>
                          <a:solidFill>
                            <a:srgbClr val="000000"/>
                          </a:solidFill>
                          <a:effectLst/>
                          <a:uLnTx/>
                          <a:uFillTx/>
                          <a:latin typeface="Georgia"/>
                          <a:ea typeface="+mn-ea"/>
                          <a:cs typeface="+mn-cs"/>
                        </a:rPr>
                        <a:t>$</a:t>
                      </a:r>
                      <a:r>
                        <a:rPr kumimoji="0" lang="en-US" sz="3200" b="0" i="0" u="none" strike="noStrike" kern="1200" cap="none" spc="0" normalizeH="0" baseline="0" noProof="0" dirty="0" smtClean="0">
                          <a:ln>
                            <a:noFill/>
                          </a:ln>
                          <a:solidFill>
                            <a:srgbClr val="000000"/>
                          </a:solidFill>
                          <a:effectLst/>
                          <a:uLnTx/>
                          <a:uFillTx/>
                          <a:latin typeface="Georgia"/>
                          <a:ea typeface="+mn-ea"/>
                          <a:cs typeface="+mn-cs"/>
                        </a:rPr>
                        <a:t>523</a:t>
                      </a:r>
                      <a:r>
                        <a:rPr kumimoji="0" lang="en-US" sz="2400" b="0" i="0" u="none" strike="noStrike" kern="1200" cap="none" spc="0" normalizeH="0" baseline="0" noProof="0" dirty="0" smtClean="0">
                          <a:ln>
                            <a:noFill/>
                          </a:ln>
                          <a:solidFill>
                            <a:srgbClr val="000000"/>
                          </a:solidFill>
                          <a:effectLst/>
                          <a:uLnTx/>
                          <a:uFillTx/>
                          <a:latin typeface="Georgia"/>
                          <a:ea typeface="+mn-ea"/>
                          <a:cs typeface="+mn-cs"/>
                        </a:rPr>
                        <a:t>M</a:t>
                      </a:r>
                      <a:r>
                        <a:rPr kumimoji="0" lang="en-US" sz="4000" b="0" i="0" u="none" strike="noStrike" kern="1200" cap="none" spc="0" normalizeH="0" baseline="0" noProof="0" dirty="0" smtClean="0">
                          <a:ln>
                            <a:noFill/>
                          </a:ln>
                          <a:solidFill>
                            <a:srgbClr val="000000"/>
                          </a:solidFill>
                          <a:effectLst/>
                          <a:uLnTx/>
                          <a:uFillTx/>
                          <a:latin typeface="+mn-lt"/>
                          <a:ea typeface="+mn-ea"/>
                          <a:cs typeface="+mn-cs"/>
                        </a:rPr>
                        <a:t/>
                      </a:r>
                      <a:br>
                        <a:rPr kumimoji="0" lang="en-US" sz="4000" b="0" i="0" u="none" strike="noStrike" kern="1200" cap="none" spc="0" normalizeH="0" baseline="0" noProof="0" dirty="0" smtClean="0">
                          <a:ln>
                            <a:noFill/>
                          </a:ln>
                          <a:solidFill>
                            <a:srgbClr val="000000"/>
                          </a:solidFill>
                          <a:effectLst/>
                          <a:uLnTx/>
                          <a:uFillTx/>
                          <a:latin typeface="+mn-lt"/>
                          <a:ea typeface="+mn-ea"/>
                          <a:cs typeface="+mn-cs"/>
                        </a:rPr>
                      </a:br>
                      <a:r>
                        <a:rPr lang="en-US" sz="1400" dirty="0" smtClean="0">
                          <a:solidFill>
                            <a:schemeClr val="tx1"/>
                          </a:solidFill>
                          <a:latin typeface="+mn-lt"/>
                        </a:rPr>
                        <a:t>losses*</a:t>
                      </a:r>
                      <a:endParaRPr lang="en-US" sz="1400" dirty="0">
                        <a:solidFill>
                          <a:schemeClr val="tx1"/>
                        </a:solidFill>
                        <a:latin typeface="+mn-lt"/>
                      </a:endParaRP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7475" indent="-117475">
                        <a:buFont typeface="Arial" panose="020B0604020202020204" pitchFamily="34" charset="0"/>
                        <a:buChar char="•"/>
                      </a:pPr>
                      <a:r>
                        <a:rPr lang="en-US" sz="1400" dirty="0" smtClean="0">
                          <a:solidFill>
                            <a:schemeClr val="tx1"/>
                          </a:solidFill>
                        </a:rPr>
                        <a:t>claim made 2011–2016 YTD</a:t>
                      </a:r>
                      <a:endParaRPr lang="en-US" sz="1400" dirty="0">
                        <a:solidFill>
                          <a:schemeClr val="tx1"/>
                        </a:solidFill>
                      </a:endParaRP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005943">
                <a:tc>
                  <a:txBody>
                    <a:bodyPr/>
                    <a:lstStyle/>
                    <a:p>
                      <a:pPr algn="r"/>
                      <a:r>
                        <a:rPr lang="en-US" sz="4000" dirty="0" smtClean="0">
                          <a:solidFill>
                            <a:schemeClr val="tx1"/>
                          </a:solidFill>
                          <a:latin typeface="+mj-lt"/>
                        </a:rPr>
                        <a:t>463</a:t>
                      </a:r>
                    </a:p>
                    <a:p>
                      <a:pPr algn="r"/>
                      <a:r>
                        <a:rPr lang="en-US" sz="1400" dirty="0" smtClean="0">
                          <a:solidFill>
                            <a:schemeClr val="tx1"/>
                          </a:solidFill>
                          <a:latin typeface="+mn-lt"/>
                        </a:rPr>
                        <a:t>cases</a:t>
                      </a:r>
                      <a:endParaRPr lang="en-US" sz="1400" dirty="0">
                        <a:solidFill>
                          <a:schemeClr val="tx1"/>
                        </a:solidFill>
                        <a:latin typeface="+mj-lt"/>
                      </a:endParaRP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64291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Georgia"/>
                          <a:ea typeface="+mn-ea"/>
                          <a:cs typeface="+mn-cs"/>
                        </a:rPr>
                        <a:t>$</a:t>
                      </a:r>
                      <a:r>
                        <a:rPr kumimoji="0" lang="en-US" sz="3200" b="0" i="0" u="none" strike="noStrike" kern="1200" cap="none" spc="0" normalizeH="0" baseline="0" noProof="0" dirty="0" smtClean="0">
                          <a:ln>
                            <a:noFill/>
                          </a:ln>
                          <a:solidFill>
                            <a:srgbClr val="000000"/>
                          </a:solidFill>
                          <a:effectLst/>
                          <a:uLnTx/>
                          <a:uFillTx/>
                          <a:latin typeface="Georgia"/>
                          <a:ea typeface="+mn-ea"/>
                          <a:cs typeface="+mn-cs"/>
                        </a:rPr>
                        <a:t>209</a:t>
                      </a:r>
                      <a:r>
                        <a:rPr kumimoji="0" lang="en-US" sz="2400" b="0" i="0" u="none" strike="noStrike" kern="1200" cap="none" spc="0" normalizeH="0" baseline="0" noProof="0" dirty="0" smtClean="0">
                          <a:ln>
                            <a:noFill/>
                          </a:ln>
                          <a:solidFill>
                            <a:srgbClr val="000000"/>
                          </a:solidFill>
                          <a:effectLst/>
                          <a:uLnTx/>
                          <a:uFillTx/>
                          <a:latin typeface="Georgia"/>
                          <a:ea typeface="+mn-ea"/>
                          <a:cs typeface="+mn-cs"/>
                        </a:rPr>
                        <a:t>M</a:t>
                      </a:r>
                      <a:r>
                        <a:rPr kumimoji="0" lang="en-US" sz="4000" b="0" i="0" u="none" strike="noStrike" kern="1200" cap="none" spc="0" normalizeH="0" baseline="0" noProof="0" dirty="0" smtClean="0">
                          <a:ln>
                            <a:noFill/>
                          </a:ln>
                          <a:solidFill>
                            <a:srgbClr val="000000"/>
                          </a:solidFill>
                          <a:effectLst/>
                          <a:uLnTx/>
                          <a:uFillTx/>
                          <a:latin typeface="+mn-lt"/>
                          <a:ea typeface="+mn-ea"/>
                          <a:cs typeface="+mn-cs"/>
                        </a:rPr>
                        <a:t/>
                      </a:r>
                      <a:br>
                        <a:rPr kumimoji="0" lang="en-US" sz="4000" b="0" i="0" u="none" strike="noStrike" kern="1200" cap="none" spc="0" normalizeH="0" baseline="0" noProof="0" dirty="0" smtClean="0">
                          <a:ln>
                            <a:noFill/>
                          </a:ln>
                          <a:solidFill>
                            <a:srgbClr val="000000"/>
                          </a:solidFill>
                          <a:effectLst/>
                          <a:uLnTx/>
                          <a:uFillTx/>
                          <a:latin typeface="+mn-lt"/>
                          <a:ea typeface="+mn-ea"/>
                          <a:cs typeface="+mn-cs"/>
                        </a:rPr>
                      </a:br>
                      <a:r>
                        <a:rPr kumimoji="0" lang="en-US" sz="1400" b="0" i="0" u="none" strike="noStrike" kern="1200" cap="none" spc="0" normalizeH="0" baseline="0" noProof="0" dirty="0" smtClean="0">
                          <a:ln>
                            <a:noFill/>
                          </a:ln>
                          <a:solidFill>
                            <a:srgbClr val="000000"/>
                          </a:solidFill>
                          <a:effectLst/>
                          <a:uLnTx/>
                          <a:uFillTx/>
                          <a:latin typeface="+mn-lt"/>
                          <a:ea typeface="+mn-ea"/>
                          <a:cs typeface="+mn-cs"/>
                        </a:rPr>
                        <a:t>losses*</a:t>
                      </a: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1125" indent="-111125">
                        <a:buFont typeface="Arial" panose="020B0604020202020204" pitchFamily="34" charset="0"/>
                        <a:buChar char="•"/>
                      </a:pPr>
                      <a:r>
                        <a:rPr lang="en-US" sz="1400" dirty="0" smtClean="0">
                          <a:solidFill>
                            <a:schemeClr val="tx1"/>
                          </a:solidFill>
                        </a:rPr>
                        <a:t>claim made 2011–2016 YTD, </a:t>
                      </a:r>
                      <a:r>
                        <a:rPr lang="en-US" sz="1400" i="1" dirty="0" smtClean="0">
                          <a:solidFill>
                            <a:schemeClr val="tx1"/>
                          </a:solidFill>
                        </a:rPr>
                        <a:t>and</a:t>
                      </a:r>
                    </a:p>
                    <a:p>
                      <a:pPr marL="111125" indent="-111125">
                        <a:buFont typeface="Arial" panose="020B0604020202020204" pitchFamily="34" charset="0"/>
                        <a:buChar char="•"/>
                      </a:pPr>
                      <a:r>
                        <a:rPr lang="en-US" sz="1400" dirty="0" smtClean="0">
                          <a:solidFill>
                            <a:schemeClr val="tx1"/>
                          </a:solidFill>
                        </a:rPr>
                        <a:t>involving</a:t>
                      </a:r>
                      <a:r>
                        <a:rPr lang="en-US" sz="1400" baseline="0" dirty="0" smtClean="0">
                          <a:solidFill>
                            <a:schemeClr val="tx1"/>
                          </a:solidFill>
                        </a:rPr>
                        <a:t> ambulatory care**</a:t>
                      </a:r>
                      <a:endParaRPr lang="en-US" sz="1400" dirty="0">
                        <a:solidFill>
                          <a:schemeClr val="tx1"/>
                        </a:solidFill>
                      </a:endParaRP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005943">
                <a:tc>
                  <a:txBody>
                    <a:bodyPr/>
                    <a:lstStyle/>
                    <a:p>
                      <a:pPr algn="r"/>
                      <a:r>
                        <a:rPr lang="en-US" sz="4000" dirty="0" smtClean="0">
                          <a:solidFill>
                            <a:schemeClr val="tx1"/>
                          </a:solidFill>
                          <a:latin typeface="+mj-lt"/>
                        </a:rPr>
                        <a:t>175</a:t>
                      </a:r>
                    </a:p>
                    <a:p>
                      <a:pPr algn="r"/>
                      <a:r>
                        <a:rPr lang="en-US" sz="1400" dirty="0" smtClean="0">
                          <a:solidFill>
                            <a:schemeClr val="tx1"/>
                          </a:solidFill>
                          <a:latin typeface="+mn-lt"/>
                        </a:rPr>
                        <a:t>cases</a:t>
                      </a:r>
                      <a:endParaRPr lang="en-US" sz="1400" dirty="0">
                        <a:solidFill>
                          <a:schemeClr val="tx1"/>
                        </a:solidFill>
                        <a:latin typeface="+mj-lt"/>
                      </a:endParaRP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64291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Georgia"/>
                          <a:ea typeface="+mn-ea"/>
                          <a:cs typeface="+mn-cs"/>
                        </a:rPr>
                        <a:t>$</a:t>
                      </a:r>
                      <a:r>
                        <a:rPr kumimoji="0" lang="en-US" sz="3200" b="0" i="0" u="none" strike="noStrike" kern="1200" cap="none" spc="0" normalizeH="0" baseline="0" noProof="0" dirty="0" smtClean="0">
                          <a:ln>
                            <a:noFill/>
                          </a:ln>
                          <a:solidFill>
                            <a:srgbClr val="000000"/>
                          </a:solidFill>
                          <a:effectLst/>
                          <a:uLnTx/>
                          <a:uFillTx/>
                          <a:latin typeface="Georgia"/>
                          <a:ea typeface="+mn-ea"/>
                          <a:cs typeface="+mn-cs"/>
                        </a:rPr>
                        <a:t>147</a:t>
                      </a:r>
                      <a:r>
                        <a:rPr kumimoji="0" lang="en-US" sz="2400" b="0" i="0" u="none" strike="noStrike" kern="1200" cap="none" spc="0" normalizeH="0" baseline="0" noProof="0" dirty="0" smtClean="0">
                          <a:ln>
                            <a:noFill/>
                          </a:ln>
                          <a:solidFill>
                            <a:srgbClr val="000000"/>
                          </a:solidFill>
                          <a:effectLst/>
                          <a:uLnTx/>
                          <a:uFillTx/>
                          <a:latin typeface="Georgia"/>
                          <a:ea typeface="+mn-ea"/>
                          <a:cs typeface="+mn-cs"/>
                        </a:rPr>
                        <a:t>M</a:t>
                      </a:r>
                      <a:r>
                        <a:rPr kumimoji="0" lang="en-US" sz="4000" b="0" i="0" u="none" strike="noStrike" kern="1200" cap="none" spc="0" normalizeH="0" baseline="0" noProof="0" dirty="0" smtClean="0">
                          <a:ln>
                            <a:noFill/>
                          </a:ln>
                          <a:solidFill>
                            <a:srgbClr val="000000"/>
                          </a:solidFill>
                          <a:effectLst/>
                          <a:uLnTx/>
                          <a:uFillTx/>
                          <a:latin typeface="+mn-lt"/>
                          <a:ea typeface="+mn-ea"/>
                          <a:cs typeface="+mn-cs"/>
                        </a:rPr>
                        <a:t/>
                      </a:r>
                      <a:br>
                        <a:rPr kumimoji="0" lang="en-US" sz="4000" b="0" i="0" u="none" strike="noStrike" kern="1200" cap="none" spc="0" normalizeH="0" baseline="0" noProof="0" dirty="0" smtClean="0">
                          <a:ln>
                            <a:noFill/>
                          </a:ln>
                          <a:solidFill>
                            <a:srgbClr val="000000"/>
                          </a:solidFill>
                          <a:effectLst/>
                          <a:uLnTx/>
                          <a:uFillTx/>
                          <a:latin typeface="+mn-lt"/>
                          <a:ea typeface="+mn-ea"/>
                          <a:cs typeface="+mn-cs"/>
                        </a:rPr>
                      </a:br>
                      <a:r>
                        <a:rPr kumimoji="0" lang="en-US" sz="1400" b="0" i="0" u="none" strike="noStrike" kern="1200" cap="none" spc="0" normalizeH="0" baseline="0" noProof="0" dirty="0" smtClean="0">
                          <a:ln>
                            <a:noFill/>
                          </a:ln>
                          <a:solidFill>
                            <a:srgbClr val="000000"/>
                          </a:solidFill>
                          <a:effectLst/>
                          <a:uLnTx/>
                          <a:uFillTx/>
                          <a:latin typeface="+mn-lt"/>
                          <a:ea typeface="+mn-ea"/>
                          <a:cs typeface="+mn-cs"/>
                        </a:rPr>
                        <a:t>losses*</a:t>
                      </a: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17475" indent="-117475">
                        <a:buFont typeface="Arial" panose="020B0604020202020204" pitchFamily="34" charset="0"/>
                        <a:buChar char="•"/>
                      </a:pPr>
                      <a:r>
                        <a:rPr lang="en-US" sz="1400" dirty="0" smtClean="0">
                          <a:solidFill>
                            <a:schemeClr val="tx1"/>
                          </a:solidFill>
                        </a:rPr>
                        <a:t>claim made 2011–2016 YTD, </a:t>
                      </a:r>
                      <a:r>
                        <a:rPr lang="en-US" sz="1400" i="1" dirty="0" smtClean="0">
                          <a:solidFill>
                            <a:schemeClr val="tx1"/>
                          </a:solidFill>
                        </a:rPr>
                        <a:t>and</a:t>
                      </a:r>
                    </a:p>
                    <a:p>
                      <a:pPr marL="111125" indent="-111125">
                        <a:buFont typeface="Arial" panose="020B0604020202020204" pitchFamily="34" charset="0"/>
                        <a:buChar char="•"/>
                      </a:pPr>
                      <a:r>
                        <a:rPr lang="en-US" sz="1400" dirty="0" smtClean="0">
                          <a:solidFill>
                            <a:schemeClr val="tx1"/>
                          </a:solidFill>
                        </a:rPr>
                        <a:t>involving </a:t>
                      </a:r>
                      <a:r>
                        <a:rPr lang="en-US" sz="1400" baseline="0" dirty="0" smtClean="0">
                          <a:solidFill>
                            <a:schemeClr val="tx1"/>
                          </a:solidFill>
                        </a:rPr>
                        <a:t>ambulatory care,** </a:t>
                      </a:r>
                      <a:r>
                        <a:rPr lang="en-US" sz="1400" i="1" baseline="0" dirty="0" smtClean="0">
                          <a:solidFill>
                            <a:schemeClr val="tx1"/>
                          </a:solidFill>
                        </a:rPr>
                        <a:t>and </a:t>
                      </a:r>
                      <a:br>
                        <a:rPr lang="en-US" sz="1400" i="1" baseline="0" dirty="0" smtClean="0">
                          <a:solidFill>
                            <a:schemeClr val="tx1"/>
                          </a:solidFill>
                        </a:rPr>
                      </a:br>
                      <a:r>
                        <a:rPr lang="en-US" sz="1400" dirty="0" smtClean="0">
                          <a:solidFill>
                            <a:schemeClr val="tx1"/>
                          </a:solidFill>
                        </a:rPr>
                        <a:t>alleging a wrong or delayed</a:t>
                      </a:r>
                      <a:r>
                        <a:rPr lang="en-US" sz="1400" baseline="0" dirty="0" smtClean="0">
                          <a:solidFill>
                            <a:schemeClr val="tx1"/>
                          </a:solidFill>
                        </a:rPr>
                        <a:t> diagnosis</a:t>
                      </a:r>
                      <a:endParaRPr lang="en-US" sz="1400" dirty="0">
                        <a:solidFill>
                          <a:schemeClr val="tx1"/>
                        </a:solidFill>
                      </a:endParaRP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489559">
                <a:tc>
                  <a:txBody>
                    <a:bodyPr/>
                    <a:lstStyle/>
                    <a:p>
                      <a:endParaRPr lang="en-US" sz="800" dirty="0">
                        <a:solidFill>
                          <a:schemeClr val="tx1"/>
                        </a:solidFill>
                      </a:endParaRPr>
                    </a:p>
                  </a:txBody>
                  <a:tcP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800" dirty="0">
                        <a:solidFill>
                          <a:schemeClr val="tx1"/>
                        </a:solidFill>
                      </a:endParaRPr>
                    </a:p>
                  </a:txBody>
                  <a:tcP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US" sz="800" dirty="0">
                        <a:solidFill>
                          <a:schemeClr val="tx1"/>
                        </a:solidFill>
                      </a:endParaRPr>
                    </a:p>
                  </a:txBody>
                  <a:tcP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10" name="Footer Placeholder 3"/>
          <p:cNvSpPr>
            <a:spLocks noGrp="1"/>
          </p:cNvSpPr>
          <p:nvPr>
            <p:ph type="ftr" sz="quarter" idx="3"/>
          </p:nvPr>
        </p:nvSpPr>
        <p:spPr>
          <a:xfrm>
            <a:off x="910680" y="657910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79381597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99592" y="863203"/>
            <a:ext cx="7344816" cy="634008"/>
          </a:xfrm>
        </p:spPr>
        <p:txBody>
          <a:bodyPr/>
          <a:lstStyle/>
          <a:p>
            <a:r>
              <a:rPr lang="en-US" dirty="0"/>
              <a:t>CRICO maps contributing factors to the way care is experienced by the </a:t>
            </a:r>
            <a:r>
              <a:rPr lang="en-US" dirty="0" smtClean="0"/>
              <a:t>patient.</a:t>
            </a:r>
            <a:endParaRPr lang="en-US" dirty="0"/>
          </a:p>
        </p:txBody>
      </p:sp>
      <p:sp>
        <p:nvSpPr>
          <p:cNvPr id="12" name="Text Placeholder 11"/>
          <p:cNvSpPr>
            <a:spLocks noGrp="1"/>
          </p:cNvSpPr>
          <p:nvPr>
            <p:ph type="body" sz="quarter" idx="11"/>
          </p:nvPr>
        </p:nvSpPr>
        <p:spPr>
          <a:xfrm>
            <a:off x="899592" y="1497211"/>
            <a:ext cx="7344816" cy="396044"/>
          </a:xfrm>
        </p:spPr>
        <p:txBody>
          <a:bodyPr/>
          <a:lstStyle/>
          <a:p>
            <a:r>
              <a:rPr lang="en-US" dirty="0"/>
              <a:t>CRICO Diagnostic Process of Care </a:t>
            </a:r>
          </a:p>
        </p:txBody>
      </p:sp>
      <p:sp>
        <p:nvSpPr>
          <p:cNvPr id="14" name="Text Placeholder 13"/>
          <p:cNvSpPr>
            <a:spLocks noGrp="1"/>
          </p:cNvSpPr>
          <p:nvPr>
            <p:ph type="body" sz="quarter" idx="12"/>
          </p:nvPr>
        </p:nvSpPr>
        <p:spPr>
          <a:xfrm>
            <a:off x="899045" y="6281926"/>
            <a:ext cx="7345363" cy="250825"/>
          </a:xfrm>
        </p:spPr>
        <p:txBody>
          <a:bodyPr/>
          <a:lstStyle/>
          <a:p>
            <a:r>
              <a:rPr lang="en-US" dirty="0" smtClean="0"/>
              <a:t>*A case will often have multiple factors identified.</a:t>
            </a:r>
          </a:p>
          <a:p>
            <a:r>
              <a:rPr lang="en-US" dirty="0"/>
              <a:t>CRICO N=175 MPL cases with claim made date 1/1/11–8/31/16 involving ambulatory care and alleging diagnostic </a:t>
            </a:r>
            <a:r>
              <a:rPr lang="en-US" dirty="0" smtClean="0"/>
              <a:t>failure.</a:t>
            </a:r>
          </a:p>
          <a:p>
            <a:r>
              <a:rPr lang="en-US" dirty="0" smtClean="0"/>
              <a:t>CBS (Comparative Benchmarking System) includes &gt;300,000 medical malpractice cases across the nation</a:t>
            </a:r>
          </a:p>
          <a:p>
            <a:r>
              <a:rPr lang="en-US" dirty="0" smtClean="0"/>
              <a:t>CBS N=2,919 </a:t>
            </a:r>
            <a:r>
              <a:rPr lang="en-US" dirty="0"/>
              <a:t>MPL cases with claim made date 1/1/11–8/31/16 involving ambulatory care and alleging diagnostic failure.</a:t>
            </a:r>
          </a:p>
        </p:txBody>
      </p:sp>
      <p:graphicFrame>
        <p:nvGraphicFramePr>
          <p:cNvPr id="6" name="Group 3"/>
          <p:cNvGraphicFramePr>
            <a:graphicFrameLocks/>
          </p:cNvGraphicFramePr>
          <p:nvPr>
            <p:extLst/>
          </p:nvPr>
        </p:nvGraphicFramePr>
        <p:xfrm>
          <a:off x="950633" y="1923861"/>
          <a:ext cx="4585915" cy="3819108"/>
        </p:xfrm>
        <a:graphic>
          <a:graphicData uri="http://schemas.openxmlformats.org/drawingml/2006/table">
            <a:tbl>
              <a:tblPr firstRow="1" bandRow="1">
                <a:tableStyleId>{0660B408-B3CF-4A94-85FC-2B1E0A45F4A2}</a:tableStyleId>
              </a:tblPr>
              <a:tblGrid>
                <a:gridCol w="3566160"/>
                <a:gridCol w="1019755"/>
              </a:tblGrid>
              <a:tr h="326901">
                <a:tc>
                  <a:txBody>
                    <a:bodyPr/>
                    <a:lstStyle/>
                    <a:p>
                      <a:pPr marL="0" marR="0" lvl="0" indent="0" algn="l" defTabSz="914400" rtl="0" eaLnBrk="0" fontAlgn="b"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step</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CRICO</a:t>
                      </a:r>
                      <a:br>
                        <a:rPr kumimoji="0" lang="en-US" sz="1100" u="none" strike="noStrike" cap="all" normalizeH="0" baseline="0" dirty="0" smtClean="0">
                          <a:ln>
                            <a:noFill/>
                          </a:ln>
                          <a:solidFill>
                            <a:srgbClr val="FFFFFF"/>
                          </a:solidFill>
                          <a:effectLst/>
                        </a:rPr>
                      </a:br>
                      <a:r>
                        <a:rPr kumimoji="0" lang="en-US" sz="1100" u="none" strike="noStrike" cap="all" normalizeH="0" baseline="0" dirty="0" smtClean="0">
                          <a:ln>
                            <a:noFill/>
                          </a:ln>
                          <a:solidFill>
                            <a:srgbClr val="FFFFFF"/>
                          </a:solidFill>
                          <a:effectLst/>
                        </a:rPr>
                        <a:t>% cases</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r>
              <a:tr h="282699">
                <a:tc>
                  <a:txBody>
                    <a:bodyPr/>
                    <a:lstStyle/>
                    <a:p>
                      <a:pPr algn="l" fontAlgn="b"/>
                      <a:r>
                        <a:rPr lang="en-US" sz="1200" u="none" strike="noStrike" dirty="0">
                          <a:effectLst/>
                        </a:rPr>
                        <a:t>1. </a:t>
                      </a:r>
                      <a:r>
                        <a:rPr lang="en-US" sz="1200" u="none" strike="noStrike" dirty="0" smtClean="0">
                          <a:effectLst/>
                        </a:rPr>
                        <a:t>Patient </a:t>
                      </a:r>
                      <a:r>
                        <a:rPr lang="en-US" sz="1200" u="none" strike="noStrike" dirty="0">
                          <a:effectLst/>
                        </a:rPr>
                        <a:t>notes problem and seeks care</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a:t>
                      </a:r>
                    </a:p>
                  </a:txBody>
                  <a:tcPr marL="9525" marR="9525" marT="9525" marB="0" anchor="ctr"/>
                </a:tc>
              </a:tr>
              <a:tr h="282699">
                <a:tc>
                  <a:txBody>
                    <a:bodyPr/>
                    <a:lstStyle/>
                    <a:p>
                      <a:pPr algn="l" fontAlgn="b"/>
                      <a:r>
                        <a:rPr lang="en-US" sz="1200" u="none" strike="noStrike" dirty="0">
                          <a:effectLst/>
                        </a:rPr>
                        <a:t>2. </a:t>
                      </a:r>
                      <a:r>
                        <a:rPr lang="en-US" sz="1200" u="none" strike="noStrike" dirty="0" smtClean="0">
                          <a:effectLst/>
                        </a:rPr>
                        <a:t>History/physical</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10%</a:t>
                      </a:r>
                    </a:p>
                  </a:txBody>
                  <a:tcPr marL="9525" marR="9525" marT="9525" marB="0" anchor="ctr"/>
                </a:tc>
              </a:tr>
              <a:tr h="282699">
                <a:tc>
                  <a:txBody>
                    <a:bodyPr/>
                    <a:lstStyle/>
                    <a:p>
                      <a:pPr algn="l" fontAlgn="b"/>
                      <a:r>
                        <a:rPr lang="en-US" sz="1200" u="none" strike="noStrike" dirty="0">
                          <a:effectLst/>
                        </a:rPr>
                        <a:t>3. Patient </a:t>
                      </a:r>
                      <a:r>
                        <a:rPr lang="en-US" sz="1200" u="none" strike="noStrike" dirty="0" smtClean="0">
                          <a:effectLst/>
                        </a:rPr>
                        <a:t>assessment/evaluation </a:t>
                      </a:r>
                      <a:r>
                        <a:rPr lang="en-US" sz="1200" u="none" strike="noStrike" dirty="0">
                          <a:effectLst/>
                        </a:rPr>
                        <a:t>of symptoms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35%</a:t>
                      </a:r>
                    </a:p>
                  </a:txBody>
                  <a:tcPr marL="9525" marR="9525" marT="9525" marB="0" anchor="ctr"/>
                </a:tc>
              </a:tr>
              <a:tr h="282699">
                <a:tc>
                  <a:txBody>
                    <a:bodyPr/>
                    <a:lstStyle/>
                    <a:p>
                      <a:pPr algn="l" fontAlgn="b"/>
                      <a:r>
                        <a:rPr lang="en-US" sz="1200" u="none" strike="noStrike" dirty="0">
                          <a:effectLst/>
                        </a:rPr>
                        <a:t>4. Diagnostic </a:t>
                      </a:r>
                      <a:r>
                        <a:rPr lang="en-US" sz="1200" u="none" strike="noStrike" dirty="0" smtClean="0">
                          <a:effectLst/>
                        </a:rPr>
                        <a:t>processing</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43%</a:t>
                      </a:r>
                    </a:p>
                  </a:txBody>
                  <a:tcPr marL="9525" marR="9525" marT="9525" marB="0" anchor="ctr"/>
                </a:tc>
              </a:tr>
              <a:tr h="282699">
                <a:tc>
                  <a:txBody>
                    <a:bodyPr/>
                    <a:lstStyle/>
                    <a:p>
                      <a:pPr algn="l" fontAlgn="b"/>
                      <a:r>
                        <a:rPr lang="en-US" sz="1200" u="none" strike="noStrike" dirty="0">
                          <a:effectLst/>
                        </a:rPr>
                        <a:t>5. Order of diagnostic/lab test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40%</a:t>
                      </a:r>
                    </a:p>
                  </a:txBody>
                  <a:tcPr marL="9525" marR="9525" marT="9525" marB="0" anchor="ctr"/>
                </a:tc>
              </a:tr>
              <a:tr h="282699">
                <a:tc>
                  <a:txBody>
                    <a:bodyPr/>
                    <a:lstStyle/>
                    <a:p>
                      <a:pPr algn="l" fontAlgn="b"/>
                      <a:r>
                        <a:rPr lang="en-US" sz="1200" u="none" strike="noStrike" dirty="0">
                          <a:effectLst/>
                        </a:rPr>
                        <a:t>6. Performance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5%</a:t>
                      </a:r>
                    </a:p>
                  </a:txBody>
                  <a:tcPr marL="9525" marR="9525" marT="9525" marB="0" anchor="ctr"/>
                </a:tc>
              </a:tr>
              <a:tr h="282699">
                <a:tc>
                  <a:txBody>
                    <a:bodyPr/>
                    <a:lstStyle/>
                    <a:p>
                      <a:pPr algn="l" fontAlgn="b"/>
                      <a:r>
                        <a:rPr lang="en-US" sz="1200" u="none" strike="noStrike" dirty="0">
                          <a:effectLst/>
                        </a:rPr>
                        <a:t>7. Interpretation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37%</a:t>
                      </a:r>
                    </a:p>
                  </a:txBody>
                  <a:tcPr marL="9525" marR="9525" marT="9525" marB="0" anchor="ctr"/>
                </a:tc>
              </a:tr>
              <a:tr h="282699">
                <a:tc>
                  <a:txBody>
                    <a:bodyPr/>
                    <a:lstStyle/>
                    <a:p>
                      <a:pPr algn="l" fontAlgn="b"/>
                      <a:r>
                        <a:rPr lang="en-US" sz="1200" u="none" strike="noStrike" dirty="0">
                          <a:effectLst/>
                        </a:rPr>
                        <a:t>8. </a:t>
                      </a:r>
                      <a:r>
                        <a:rPr lang="en-US" sz="1200" u="none" strike="noStrike" dirty="0" smtClean="0">
                          <a:effectLst/>
                        </a:rPr>
                        <a:t>Receipt/transmittal </a:t>
                      </a:r>
                      <a:r>
                        <a:rPr lang="en-US" sz="1200" u="none" strike="noStrike" dirty="0">
                          <a:effectLst/>
                        </a:rPr>
                        <a:t>of test results (to provider)</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4%</a:t>
                      </a:r>
                    </a:p>
                  </a:txBody>
                  <a:tcPr marL="9525" marR="9525" marT="9525" marB="0" anchor="ctr"/>
                </a:tc>
              </a:tr>
              <a:tr h="282699">
                <a:tc>
                  <a:txBody>
                    <a:bodyPr/>
                    <a:lstStyle/>
                    <a:p>
                      <a:pPr algn="l" fontAlgn="b"/>
                      <a:r>
                        <a:rPr lang="en-US" sz="1200" u="none" strike="noStrike" dirty="0">
                          <a:effectLst/>
                        </a:rPr>
                        <a:t>9. Physician follow up with patient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21%</a:t>
                      </a:r>
                    </a:p>
                  </a:txBody>
                  <a:tcPr marL="9525" marR="9525" marT="9525" marB="0" anchor="ctr"/>
                </a:tc>
              </a:tr>
              <a:tr h="282699">
                <a:tc>
                  <a:txBody>
                    <a:bodyPr/>
                    <a:lstStyle/>
                    <a:p>
                      <a:pPr algn="l" fontAlgn="b"/>
                      <a:r>
                        <a:rPr lang="en-US" sz="1200" u="none" strike="noStrike" dirty="0">
                          <a:effectLst/>
                        </a:rPr>
                        <a:t>10. Referral management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13%</a:t>
                      </a:r>
                    </a:p>
                  </a:txBody>
                  <a:tcPr marL="9525" marR="9525" marT="9525" marB="0" anchor="ctr"/>
                </a:tc>
              </a:tr>
              <a:tr h="282699">
                <a:tc>
                  <a:txBody>
                    <a:bodyPr/>
                    <a:lstStyle/>
                    <a:p>
                      <a:pPr algn="l" fontAlgn="b"/>
                      <a:r>
                        <a:rPr lang="en-US" sz="1200" u="none" strike="noStrike" dirty="0">
                          <a:effectLst/>
                        </a:rPr>
                        <a:t>11. </a:t>
                      </a:r>
                      <a:r>
                        <a:rPr lang="en-US" sz="1200" u="none" strike="noStrike" dirty="0" smtClean="0">
                          <a:effectLst/>
                        </a:rPr>
                        <a:t>Provider-to-provider </a:t>
                      </a:r>
                      <a:r>
                        <a:rPr lang="en-US" sz="1200" u="none" strike="noStrike" dirty="0">
                          <a:effectLst/>
                        </a:rPr>
                        <a:t>communication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a:solidFill>
                            <a:srgbClr val="000000"/>
                          </a:solidFill>
                          <a:effectLst/>
                          <a:latin typeface="Arial" panose="020B0604020202020204" pitchFamily="34" charset="0"/>
                        </a:rPr>
                        <a:t>12%</a:t>
                      </a:r>
                    </a:p>
                  </a:txBody>
                  <a:tcPr marL="9525" marR="9525" marT="9525" marB="0" anchor="ctr"/>
                </a:tc>
              </a:tr>
              <a:tr h="282699">
                <a:tc>
                  <a:txBody>
                    <a:bodyPr/>
                    <a:lstStyle/>
                    <a:p>
                      <a:pPr algn="l" fontAlgn="b"/>
                      <a:r>
                        <a:rPr lang="en-US" sz="1200" u="none" strike="noStrike" dirty="0">
                          <a:effectLst/>
                        </a:rPr>
                        <a:t>12. Patient compliance with follow-up plan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14%</a:t>
                      </a:r>
                    </a:p>
                  </a:txBody>
                  <a:tcPr marL="9525" marR="9525" marT="9525" marB="0" anchor="ctr"/>
                </a:tc>
              </a:tr>
            </a:tbl>
          </a:graphicData>
        </a:graphic>
      </p:graphicFrame>
      <p:graphicFrame>
        <p:nvGraphicFramePr>
          <p:cNvPr id="8" name="Group 3"/>
          <p:cNvGraphicFramePr>
            <a:graphicFrameLocks/>
          </p:cNvGraphicFramePr>
          <p:nvPr>
            <p:extLst/>
          </p:nvPr>
        </p:nvGraphicFramePr>
        <p:xfrm>
          <a:off x="5583593" y="1916832"/>
          <a:ext cx="1019755" cy="3819108"/>
        </p:xfrm>
        <a:graphic>
          <a:graphicData uri="http://schemas.openxmlformats.org/drawingml/2006/table">
            <a:tbl>
              <a:tblPr firstRow="1" bandRow="1">
                <a:tableStyleId>{46F890A9-2807-4EBB-B81D-B2AA78EC7F39}</a:tableStyleId>
              </a:tblPr>
              <a:tblGrid>
                <a:gridCol w="1019755"/>
              </a:tblGrid>
              <a:tr h="326901">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kern="1200" cap="all" normalizeH="0" baseline="0" dirty="0" smtClean="0">
                          <a:ln>
                            <a:noFill/>
                          </a:ln>
                          <a:solidFill>
                            <a:srgbClr val="FFFFFF"/>
                          </a:solidFill>
                          <a:effectLst/>
                        </a:rPr>
                        <a:t>CBS</a:t>
                      </a:r>
                      <a:br>
                        <a:rPr kumimoji="0" lang="en-US" sz="1100" u="none" strike="noStrike" kern="1200" cap="all" normalizeH="0" baseline="0" dirty="0" smtClean="0">
                          <a:ln>
                            <a:noFill/>
                          </a:ln>
                          <a:solidFill>
                            <a:srgbClr val="FFFFFF"/>
                          </a:solidFill>
                          <a:effectLst/>
                        </a:rPr>
                      </a:br>
                      <a:r>
                        <a:rPr kumimoji="0" lang="en-US" sz="1100" u="none" strike="noStrike" kern="1200" cap="all" normalizeH="0" baseline="0" dirty="0" smtClean="0">
                          <a:ln>
                            <a:noFill/>
                          </a:ln>
                          <a:solidFill>
                            <a:srgbClr val="FFFFFF"/>
                          </a:solidFill>
                          <a:effectLst/>
                        </a:rPr>
                        <a:t>% Cases</a:t>
                      </a:r>
                      <a:endParaRPr kumimoji="0" lang="en-US" sz="1100" b="1" u="none" strike="noStrike" kern="1200" cap="all" normalizeH="0" baseline="0" dirty="0" smtClean="0">
                        <a:ln>
                          <a:noFill/>
                        </a:ln>
                        <a:solidFill>
                          <a:srgbClr val="FFFFFF"/>
                        </a:solidFill>
                        <a:effectLst/>
                        <a:latin typeface="+mn-lt"/>
                        <a:ea typeface="+mn-ea"/>
                        <a:cs typeface="+mn-cs"/>
                      </a:endParaRPr>
                    </a:p>
                  </a:txBody>
                  <a:tcPr anchor="ctr" horzOverflow="overflow"/>
                </a:tc>
              </a:tr>
              <a:tr h="282699">
                <a:tc>
                  <a:txBody>
                    <a:bodyPr/>
                    <a:lstStyle/>
                    <a:p>
                      <a:pPr algn="ctr" fontAlgn="b"/>
                      <a:r>
                        <a:rPr lang="en-US" sz="1200" b="0" i="0" u="none" strike="noStrike">
                          <a:solidFill>
                            <a:srgbClr val="000000"/>
                          </a:solidFill>
                          <a:effectLst/>
                          <a:latin typeface="+mn-lt"/>
                        </a:rPr>
                        <a:t>1%</a:t>
                      </a:r>
                    </a:p>
                  </a:txBody>
                  <a:tcPr marL="9525" marR="9525" marT="9525" marB="0" anchor="ctr"/>
                </a:tc>
              </a:tr>
              <a:tr h="282699">
                <a:tc>
                  <a:txBody>
                    <a:bodyPr/>
                    <a:lstStyle/>
                    <a:p>
                      <a:pPr algn="ctr" fontAlgn="b"/>
                      <a:r>
                        <a:rPr lang="en-US" sz="1200" b="0" i="0" u="none" strike="noStrike">
                          <a:solidFill>
                            <a:srgbClr val="000000"/>
                          </a:solidFill>
                          <a:effectLst/>
                          <a:latin typeface="+mn-lt"/>
                        </a:rPr>
                        <a:t>8%</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35%</a:t>
                      </a:r>
                    </a:p>
                  </a:txBody>
                  <a:tcPr marL="9525" marR="9525" marT="9525" marB="0" anchor="ctr"/>
                </a:tc>
              </a:tr>
              <a:tr h="282699">
                <a:tc>
                  <a:txBody>
                    <a:bodyPr/>
                    <a:lstStyle/>
                    <a:p>
                      <a:pPr algn="ctr" fontAlgn="b"/>
                      <a:r>
                        <a:rPr lang="en-US" sz="1200" b="0" i="0" u="none" strike="noStrike">
                          <a:solidFill>
                            <a:srgbClr val="000000"/>
                          </a:solidFill>
                          <a:effectLst/>
                          <a:latin typeface="+mn-lt"/>
                        </a:rPr>
                        <a:t>31%</a:t>
                      </a:r>
                    </a:p>
                  </a:txBody>
                  <a:tcPr marL="9525" marR="9525" marT="9525" marB="0" anchor="ctr"/>
                </a:tc>
              </a:tr>
              <a:tr h="282699">
                <a:tc>
                  <a:txBody>
                    <a:bodyPr/>
                    <a:lstStyle/>
                    <a:p>
                      <a:pPr algn="ctr" fontAlgn="b"/>
                      <a:r>
                        <a:rPr lang="en-US" sz="1200" b="0" i="0" u="none" strike="noStrike">
                          <a:solidFill>
                            <a:srgbClr val="000000"/>
                          </a:solidFill>
                          <a:effectLst/>
                          <a:latin typeface="+mn-lt"/>
                        </a:rPr>
                        <a:t>3%</a:t>
                      </a:r>
                    </a:p>
                  </a:txBody>
                  <a:tcPr marL="9525" marR="9525" marT="9525" marB="0" anchor="ctr"/>
                </a:tc>
              </a:tr>
              <a:tr h="282699">
                <a:tc>
                  <a:txBody>
                    <a:bodyPr/>
                    <a:lstStyle/>
                    <a:p>
                      <a:pPr algn="ctr" fontAlgn="b"/>
                      <a:r>
                        <a:rPr lang="en-US" sz="1200" b="0" i="0" u="none" strike="noStrike">
                          <a:solidFill>
                            <a:srgbClr val="000000"/>
                          </a:solidFill>
                          <a:effectLst/>
                          <a:latin typeface="+mn-lt"/>
                        </a:rPr>
                        <a:t>23%</a:t>
                      </a:r>
                    </a:p>
                  </a:txBody>
                  <a:tcPr marL="9525" marR="9525" marT="9525" marB="0" anchor="ctr"/>
                </a:tc>
              </a:tr>
              <a:tr h="282699">
                <a:tc>
                  <a:txBody>
                    <a:bodyPr/>
                    <a:lstStyle/>
                    <a:p>
                      <a:pPr algn="ctr" fontAlgn="b"/>
                      <a:r>
                        <a:rPr lang="en-US" sz="1200" b="0" i="0" u="none" strike="noStrike">
                          <a:solidFill>
                            <a:srgbClr val="000000"/>
                          </a:solidFill>
                          <a:effectLst/>
                          <a:latin typeface="+mn-lt"/>
                        </a:rPr>
                        <a:t>5%</a:t>
                      </a:r>
                    </a:p>
                  </a:txBody>
                  <a:tcPr marL="9525" marR="9525" marT="9525" marB="0" anchor="ctr"/>
                </a:tc>
              </a:tr>
              <a:tr h="282699">
                <a:tc>
                  <a:txBody>
                    <a:bodyPr/>
                    <a:lstStyle/>
                    <a:p>
                      <a:pPr algn="ctr" fontAlgn="b"/>
                      <a:r>
                        <a:rPr lang="en-US" sz="1200" b="0" i="0" u="none" strike="noStrike">
                          <a:solidFill>
                            <a:srgbClr val="000000"/>
                          </a:solidFill>
                          <a:effectLst/>
                          <a:latin typeface="+mn-lt"/>
                        </a:rPr>
                        <a:t>18%</a:t>
                      </a:r>
                    </a:p>
                  </a:txBody>
                  <a:tcPr marL="9525" marR="9525" marT="9525" marB="0" anchor="ctr"/>
                </a:tc>
              </a:tr>
              <a:tr h="282699">
                <a:tc>
                  <a:txBody>
                    <a:bodyPr/>
                    <a:lstStyle/>
                    <a:p>
                      <a:pPr algn="ctr" fontAlgn="b"/>
                      <a:r>
                        <a:rPr lang="en-US" sz="1200" b="0" i="0" u="none" strike="noStrike">
                          <a:solidFill>
                            <a:srgbClr val="000000"/>
                          </a:solidFill>
                          <a:effectLst/>
                          <a:latin typeface="+mn-lt"/>
                        </a:rPr>
                        <a:t>21%</a:t>
                      </a:r>
                    </a:p>
                  </a:txBody>
                  <a:tcPr marL="9525" marR="9525" marT="9525" marB="0" anchor="ctr"/>
                </a:tc>
              </a:tr>
              <a:tr h="282699">
                <a:tc>
                  <a:txBody>
                    <a:bodyPr/>
                    <a:lstStyle/>
                    <a:p>
                      <a:pPr algn="ctr" fontAlgn="b"/>
                      <a:r>
                        <a:rPr lang="en-US" sz="1200" b="0" i="0" u="none" strike="noStrike">
                          <a:solidFill>
                            <a:srgbClr val="000000"/>
                          </a:solidFill>
                          <a:effectLst/>
                          <a:latin typeface="+mn-lt"/>
                        </a:rPr>
                        <a:t>12%</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17%</a:t>
                      </a:r>
                    </a:p>
                  </a:txBody>
                  <a:tcPr marL="9525" marR="9525" marT="9525" marB="0" anchor="ctr"/>
                </a:tc>
              </a:tr>
            </a:tbl>
          </a:graphicData>
        </a:graphic>
      </p:graphicFrame>
      <p:sp>
        <p:nvSpPr>
          <p:cNvPr id="9" name="Footer Placeholder 3"/>
          <p:cNvSpPr>
            <a:spLocks noGrp="1"/>
          </p:cNvSpPr>
          <p:nvPr>
            <p:ph type="ftr" sz="quarter" idx="3"/>
          </p:nvPr>
        </p:nvSpPr>
        <p:spPr>
          <a:xfrm>
            <a:off x="899045" y="661689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15205320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38125" y="266700"/>
            <a:ext cx="8610600" cy="6346057"/>
          </a:xfrm>
          <a:prstGeom prst="rect">
            <a:avLst/>
          </a:prstGeom>
          <a:solidFill>
            <a:srgbClr val="766A6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8" name="Text Placeholder 7"/>
          <p:cNvSpPr>
            <a:spLocks noGrp="1"/>
          </p:cNvSpPr>
          <p:nvPr>
            <p:ph type="body" sz="quarter" idx="12"/>
          </p:nvPr>
        </p:nvSpPr>
        <p:spPr>
          <a:xfrm>
            <a:off x="899318" y="6259438"/>
            <a:ext cx="7345363" cy="250825"/>
          </a:xfrm>
        </p:spPr>
        <p:txBody>
          <a:bodyPr/>
          <a:lstStyle/>
          <a:p>
            <a:r>
              <a:rPr lang="en-US" dirty="0">
                <a:solidFill>
                  <a:srgbClr val="FFFFFF"/>
                </a:solidFill>
              </a:rPr>
              <a:t>CRICO N=194 MPL cases asserted 1/1/09–12/31/13 involving ambulatory care and alleging diagnostic failure</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a:xfrm>
            <a:off x="899592" y="1484199"/>
            <a:ext cx="7358063" cy="822960"/>
          </a:xfrm>
        </p:spPr>
        <p:txBody>
          <a:bodyPr/>
          <a:lstStyle/>
          <a:p>
            <a:r>
              <a:rPr lang="en-US" dirty="0" smtClean="0">
                <a:solidFill>
                  <a:srgbClr val="FFFFFF"/>
                </a:solidFill>
              </a:rPr>
              <a:t>Malpractice case study focus: </a:t>
            </a:r>
            <a:br>
              <a:rPr lang="en-US" dirty="0" smtClean="0">
                <a:solidFill>
                  <a:srgbClr val="FFFFFF"/>
                </a:solidFill>
              </a:rPr>
            </a:br>
            <a:r>
              <a:rPr lang="en-US" dirty="0" smtClean="0">
                <a:solidFill>
                  <a:srgbClr val="FFFFFF"/>
                </a:solidFill>
              </a:rPr>
              <a:t>Referral Management</a:t>
            </a:r>
            <a:endParaRPr lang="en-US" dirty="0">
              <a:solidFill>
                <a:srgbClr val="FFFFFF"/>
              </a:solidFill>
            </a:endParaRPr>
          </a:p>
        </p:txBody>
      </p:sp>
      <p:sp>
        <p:nvSpPr>
          <p:cNvPr id="3" name="Footer Placeholder 2"/>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3" name="Rectangle 12"/>
          <p:cNvSpPr/>
          <p:nvPr/>
        </p:nvSpPr>
        <p:spPr>
          <a:xfrm>
            <a:off x="701040" y="2552403"/>
            <a:ext cx="1752600" cy="1384995"/>
          </a:xfrm>
          <a:prstGeom prst="rect">
            <a:avLst/>
          </a:prstGeom>
        </p:spPr>
        <p:txBody>
          <a:bodyPr wrap="square">
            <a:spAutoFit/>
          </a:bodyPr>
          <a:lstStyle/>
          <a:p>
            <a:pPr algn="ctr"/>
            <a:r>
              <a:rPr lang="en-US" sz="6600" dirty="0" smtClean="0">
                <a:solidFill>
                  <a:schemeClr val="accent3"/>
                </a:solidFill>
                <a:latin typeface="+mj-lt"/>
              </a:rPr>
              <a:t>13</a:t>
            </a:r>
            <a:r>
              <a:rPr lang="en-US" sz="3600" dirty="0" smtClean="0">
                <a:solidFill>
                  <a:schemeClr val="accent3"/>
                </a:solidFill>
                <a:latin typeface="+mj-lt"/>
              </a:rPr>
              <a:t>%</a:t>
            </a:r>
            <a:r>
              <a:rPr lang="en-US" sz="6600" dirty="0" smtClean="0">
                <a:solidFill>
                  <a:schemeClr val="accent3"/>
                </a:solidFill>
              </a:rPr>
              <a:t> </a:t>
            </a:r>
            <a:r>
              <a:rPr lang="en-US" dirty="0">
                <a:solidFill>
                  <a:schemeClr val="accent3"/>
                </a:solidFill>
              </a:rPr>
              <a:t/>
            </a:r>
            <a:br>
              <a:rPr lang="en-US" dirty="0">
                <a:solidFill>
                  <a:schemeClr val="accent3"/>
                </a:solidFill>
              </a:rPr>
            </a:br>
            <a:r>
              <a:rPr lang="en-US" dirty="0">
                <a:solidFill>
                  <a:srgbClr val="FFFFFF"/>
                </a:solidFill>
              </a:rPr>
              <a:t>of cases </a:t>
            </a:r>
            <a:endParaRPr lang="en-US" sz="1600" dirty="0">
              <a:solidFill>
                <a:srgbClr val="FFFFFF"/>
              </a:solidFill>
            </a:endParaRPr>
          </a:p>
        </p:txBody>
      </p:sp>
      <p:sp>
        <p:nvSpPr>
          <p:cNvPr id="15" name="Rectangle 14"/>
          <p:cNvSpPr/>
          <p:nvPr/>
        </p:nvSpPr>
        <p:spPr>
          <a:xfrm>
            <a:off x="2598420" y="2839563"/>
            <a:ext cx="4572000" cy="1754326"/>
          </a:xfrm>
          <a:prstGeom prst="rect">
            <a:avLst/>
          </a:prstGeom>
        </p:spPr>
        <p:txBody>
          <a:bodyPr>
            <a:spAutoFit/>
          </a:bodyPr>
          <a:lstStyle/>
          <a:p>
            <a:r>
              <a:rPr lang="en-US" dirty="0">
                <a:solidFill>
                  <a:srgbClr val="FFFFFF"/>
                </a:solidFill>
              </a:rPr>
              <a:t>had </a:t>
            </a:r>
            <a:r>
              <a:rPr lang="en-US" dirty="0" smtClean="0">
                <a:solidFill>
                  <a:srgbClr val="FFFFFF"/>
                </a:solidFill>
              </a:rPr>
              <a:t>an</a:t>
            </a:r>
            <a:r>
              <a:rPr lang="en-US" dirty="0" smtClean="0">
                <a:solidFill>
                  <a:schemeClr val="accent3"/>
                </a:solidFill>
              </a:rPr>
              <a:t> </a:t>
            </a:r>
            <a:r>
              <a:rPr lang="en-US" dirty="0" smtClean="0">
                <a:solidFill>
                  <a:srgbClr val="FFFFFF"/>
                </a:solidFill>
              </a:rPr>
              <a:t>error in </a:t>
            </a:r>
            <a:r>
              <a:rPr lang="en-US" dirty="0" smtClean="0">
                <a:solidFill>
                  <a:schemeClr val="accent3"/>
                </a:solidFill>
              </a:rPr>
              <a:t>referral management </a:t>
            </a:r>
            <a:r>
              <a:rPr lang="en-US" dirty="0" smtClean="0">
                <a:solidFill>
                  <a:srgbClr val="FFFFFF"/>
                </a:solidFill>
              </a:rPr>
              <a:t>identified </a:t>
            </a:r>
            <a:r>
              <a:rPr lang="en-US" dirty="0">
                <a:solidFill>
                  <a:srgbClr val="FFFFFF"/>
                </a:solidFill>
              </a:rPr>
              <a:t>as a contributing factor, i.e., </a:t>
            </a:r>
            <a:r>
              <a:rPr lang="en-US" dirty="0" smtClean="0">
                <a:solidFill>
                  <a:srgbClr val="FFFFFF"/>
                </a:solidFill>
              </a:rPr>
              <a:t>appropriate referrals to specialists (or consults) are not made or adequately managed, or identification of the physician responsible for ongoing care is unclear.</a:t>
            </a:r>
            <a:endParaRPr lang="en-US" dirty="0">
              <a:solidFill>
                <a:srgbClr val="FFFFFF"/>
              </a:solidFill>
            </a:endParaRPr>
          </a:p>
        </p:txBody>
      </p:sp>
    </p:spTree>
    <p:extLst>
      <p:ext uri="{BB962C8B-B14F-4D97-AF65-F5344CB8AC3E}">
        <p14:creationId xmlns:p14="http://schemas.microsoft.com/office/powerpoint/2010/main" val="3568114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11" name="Content Placeholder 10"/>
          <p:cNvSpPr>
            <a:spLocks noGrp="1"/>
          </p:cNvSpPr>
          <p:nvPr>
            <p:ph idx="1"/>
          </p:nvPr>
        </p:nvSpPr>
        <p:spPr/>
        <p:txBody>
          <a:bodyPr/>
          <a:lstStyle/>
          <a:p>
            <a:r>
              <a:rPr lang="en-US" dirty="0" smtClean="0"/>
              <a:t>Patient</a:t>
            </a:r>
          </a:p>
          <a:p>
            <a:pPr marL="0" lvl="1" indent="0">
              <a:buNone/>
            </a:pPr>
            <a:r>
              <a:rPr lang="en-US" dirty="0" smtClean="0"/>
              <a:t>Anjelo, 74-year-old male</a:t>
            </a:r>
          </a:p>
          <a:p>
            <a:r>
              <a:rPr lang="en-US" dirty="0" smtClean="0"/>
              <a:t>Day 1</a:t>
            </a:r>
          </a:p>
          <a:p>
            <a:pPr marL="0" lvl="1" indent="0">
              <a:buNone/>
            </a:pPr>
            <a:r>
              <a:rPr lang="en-US" dirty="0" smtClean="0"/>
              <a:t>During a hospital stay for encephalitis, Anjelo is advised to see a pulmonologist for a specific opacity in his right upper lobe (suspicious for carcinoma) seen on a CT scan.</a:t>
            </a:r>
          </a:p>
          <a:p>
            <a:endParaRPr lang="en-US" dirty="0"/>
          </a:p>
        </p:txBody>
      </p:sp>
      <p:sp>
        <p:nvSpPr>
          <p:cNvPr id="10" name="Title 9"/>
          <p:cNvSpPr>
            <a:spLocks noGrp="1"/>
          </p:cNvSpPr>
          <p:nvPr>
            <p:ph type="title"/>
          </p:nvPr>
        </p:nvSpPr>
        <p:spPr/>
        <p:txBody>
          <a:bodyPr/>
          <a:lstStyle/>
          <a:p>
            <a:r>
              <a:rPr lang="en-US" dirty="0" smtClean="0"/>
              <a:t>Case Study</a:t>
            </a:r>
            <a:endParaRPr lang="en-US" dirty="0"/>
          </a:p>
        </p:txBody>
      </p:sp>
      <p:sp>
        <p:nvSpPr>
          <p:cNvPr id="12" name="Text Placeholder 11"/>
          <p:cNvSpPr>
            <a:spLocks noGrp="1"/>
          </p:cNvSpPr>
          <p:nvPr>
            <p:ph type="body" sz="quarter" idx="11"/>
          </p:nvPr>
        </p:nvSpPr>
        <p:spPr/>
        <p:txBody>
          <a:bodyPr/>
          <a:lstStyle/>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36009167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Day 11</a:t>
            </a:r>
          </a:p>
          <a:p>
            <a:pPr marL="0" lvl="1" indent="0">
              <a:buNone/>
            </a:pPr>
            <a:r>
              <a:rPr lang="en-US" dirty="0" smtClean="0"/>
              <a:t>Anjelo sees his PCP, who refers him to a pulmonologist.</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err="1" smtClean="0"/>
              <a:t>Anjelo</a:t>
            </a:r>
            <a:r>
              <a:rPr lang="en-US" dirty="0" smtClean="0"/>
              <a:t>, 74-year-old male w/upper R lobe opacity</a:t>
            </a: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276482722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Day 28</a:t>
            </a:r>
          </a:p>
          <a:p>
            <a:pPr marL="0" lvl="1" indent="0">
              <a:buNone/>
            </a:pPr>
            <a:r>
              <a:rPr lang="en-US" dirty="0" smtClean="0"/>
              <a:t>Anjelo sees the pulmonologist, who notes </a:t>
            </a:r>
            <a:br>
              <a:rPr lang="en-US" dirty="0" smtClean="0"/>
            </a:br>
            <a:r>
              <a:rPr lang="en-US" dirty="0" smtClean="0"/>
              <a:t>a spot on the lung and advises additional follow up.</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err="1" smtClean="0"/>
              <a:t>Anjelo</a:t>
            </a:r>
            <a:r>
              <a:rPr lang="en-US" dirty="0"/>
              <a:t>, 74-year-old male w/upper R lobe opacity</a:t>
            </a:r>
          </a:p>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217761646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Next four years</a:t>
            </a:r>
          </a:p>
          <a:p>
            <a:pPr marL="0" lvl="1" indent="0">
              <a:buNone/>
            </a:pPr>
            <a:r>
              <a:rPr lang="en-US" dirty="0" smtClean="0"/>
              <a:t>Over four years, Anjelo has regular visits </a:t>
            </a:r>
            <a:br>
              <a:rPr lang="en-US" dirty="0" smtClean="0"/>
            </a:br>
            <a:r>
              <a:rPr lang="en-US" dirty="0" smtClean="0"/>
              <a:t>with his PCP, who is unaware of the pulmonologist’s recommendation for additional follow up regarding the initial lung concern.</a:t>
            </a:r>
            <a:endParaRPr lang="en-US" dirty="0"/>
          </a:p>
        </p:txBody>
      </p:sp>
      <p:sp>
        <p:nvSpPr>
          <p:cNvPr id="2" name="Title 1"/>
          <p:cNvSpPr>
            <a:spLocks noGrp="1"/>
          </p:cNvSpPr>
          <p:nvPr>
            <p:ph type="title"/>
          </p:nvPr>
        </p:nvSpPr>
        <p:spPr/>
        <p:txBody>
          <a:bodyPr/>
          <a:lstStyle/>
          <a:p>
            <a:r>
              <a:rPr lang="en-US" dirty="0" smtClean="0">
                <a:solidFill>
                  <a:schemeClr val="accent6"/>
                </a:solidFill>
              </a:rPr>
              <a:t>Case Study</a:t>
            </a:r>
            <a:endParaRPr lang="en-US" dirty="0">
              <a:solidFill>
                <a:schemeClr val="accent6"/>
              </a:solidFill>
            </a:endParaRPr>
          </a:p>
        </p:txBody>
      </p:sp>
      <p:sp>
        <p:nvSpPr>
          <p:cNvPr id="22" name="Text Placeholder 21"/>
          <p:cNvSpPr>
            <a:spLocks noGrp="1"/>
          </p:cNvSpPr>
          <p:nvPr>
            <p:ph type="body" sz="quarter" idx="11"/>
          </p:nvPr>
        </p:nvSpPr>
        <p:spPr/>
        <p:txBody>
          <a:bodyPr/>
          <a:lstStyle/>
          <a:p>
            <a:r>
              <a:rPr lang="en-US" dirty="0" err="1" smtClean="0"/>
              <a:t>Anjelo</a:t>
            </a:r>
            <a:r>
              <a:rPr lang="en-US" dirty="0"/>
              <a:t>, 74-year-old male w/upper R lobe opacity</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4095315881"/>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p:txBody>
          <a:bodyPr/>
          <a:lstStyle/>
          <a:p>
            <a:r>
              <a:rPr lang="en-US" dirty="0" smtClean="0"/>
              <a:t>Outcome</a:t>
            </a:r>
          </a:p>
          <a:p>
            <a:pPr marL="0" lvl="1" indent="0">
              <a:buNone/>
            </a:pPr>
            <a:r>
              <a:rPr lang="en-US" dirty="0" smtClean="0"/>
              <a:t>At age 78, Anjelo is diagnosed with Stage IV lung cancer. He dies three months later.</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err="1" smtClean="0"/>
              <a:t>Anjelo</a:t>
            </a:r>
            <a:r>
              <a:rPr lang="en-US" dirty="0"/>
              <a:t>, 74-year-old male w/upper R lobe opacity</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8" name="Rectangle 7"/>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3919493585"/>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3207774" y="2131142"/>
            <a:ext cx="5456166" cy="4269658"/>
          </a:xfrm>
        </p:spPr>
        <p:txBody>
          <a:bodyPr/>
          <a:lstStyle/>
          <a:p>
            <a:r>
              <a:rPr lang="en-US" dirty="0" smtClean="0"/>
              <a:t>Vulnerability</a:t>
            </a:r>
          </a:p>
          <a:p>
            <a:pPr marL="0" lvl="1" indent="0">
              <a:buNone/>
            </a:pPr>
            <a:r>
              <a:rPr lang="en-US" dirty="0" smtClean="0"/>
              <a:t>Anjelo’s PCP was not notified by the pulmonologist and the PCP did not pursue any information regarding the referral visit. </a:t>
            </a:r>
          </a:p>
          <a:p>
            <a:r>
              <a:rPr lang="en-US" dirty="0" smtClean="0"/>
              <a:t>Safer Care Recommendation</a:t>
            </a:r>
          </a:p>
          <a:p>
            <a:pPr marL="0" lvl="1" indent="0">
              <a:buNone/>
            </a:pPr>
            <a:r>
              <a:rPr lang="en-US" dirty="0" smtClean="0"/>
              <a:t>To avoid a “person specific” referral management process, develop reliable processes to ensure 1) patients are referred to specialists in a consistent manner, </a:t>
            </a:r>
            <a:br>
              <a:rPr lang="en-US" dirty="0" smtClean="0"/>
            </a:br>
            <a:r>
              <a:rPr lang="en-US" dirty="0" smtClean="0"/>
              <a:t>2) outstanding visits are followed up, and </a:t>
            </a:r>
            <a:br>
              <a:rPr lang="en-US" dirty="0" smtClean="0"/>
            </a:br>
            <a:r>
              <a:rPr lang="en-US" dirty="0" smtClean="0"/>
              <a:t>3) specialist reports are brought to the attention of the care team and patient.</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err="1" smtClean="0"/>
              <a:t>Anjelo</a:t>
            </a:r>
            <a:r>
              <a:rPr lang="en-US" dirty="0"/>
              <a:t>, 74-year-old male w/upper R lobe opacity</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4" name="Rectangle 13"/>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175299766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3207774" y="2131142"/>
            <a:ext cx="5456166" cy="4269658"/>
          </a:xfrm>
        </p:spPr>
        <p:txBody>
          <a:bodyPr/>
          <a:lstStyle/>
          <a:p>
            <a:r>
              <a:rPr lang="en-US" dirty="0" smtClean="0"/>
              <a:t>Vulnerability</a:t>
            </a:r>
          </a:p>
          <a:p>
            <a:pPr marL="0" lvl="1" indent="0">
              <a:buNone/>
            </a:pPr>
            <a:r>
              <a:rPr lang="en-US" dirty="0" smtClean="0"/>
              <a:t>Anjelo failed to appreciate the importance of his pulmonology referral and, thus, did not alert his PCP to the pulmonologist’s recommendation for follow up. </a:t>
            </a:r>
          </a:p>
          <a:p>
            <a:r>
              <a:rPr lang="en-US" dirty="0" smtClean="0"/>
              <a:t>Safer Care Recommendation</a:t>
            </a:r>
          </a:p>
          <a:p>
            <a:pPr marL="0" lvl="1" indent="0">
              <a:buNone/>
            </a:pPr>
            <a:r>
              <a:rPr lang="en-US" dirty="0" smtClean="0"/>
              <a:t>Having all parties involved in referral trans-action reduces the risk of patients or reports falling through the cracks. Referral systems without closed-loop communication create gaps in patient care. Build a redundant system for the entire care team and patient.</a:t>
            </a:r>
          </a:p>
          <a:p>
            <a:endParaRPr lang="en-US" dirty="0"/>
          </a:p>
        </p:txBody>
      </p:sp>
      <p:sp>
        <p:nvSpPr>
          <p:cNvPr id="2" name="Title 1"/>
          <p:cNvSpPr>
            <a:spLocks noGrp="1"/>
          </p:cNvSpPr>
          <p:nvPr>
            <p:ph type="title"/>
          </p:nvPr>
        </p:nvSpPr>
        <p:spPr/>
        <p:txBody>
          <a:bodyPr/>
          <a:lstStyle/>
          <a:p>
            <a:r>
              <a:rPr lang="en-US" dirty="0" smtClean="0"/>
              <a:t>Case Study</a:t>
            </a:r>
            <a:endParaRPr lang="en-US" dirty="0"/>
          </a:p>
        </p:txBody>
      </p:sp>
      <p:sp>
        <p:nvSpPr>
          <p:cNvPr id="22" name="Text Placeholder 21"/>
          <p:cNvSpPr>
            <a:spLocks noGrp="1"/>
          </p:cNvSpPr>
          <p:nvPr>
            <p:ph type="body" sz="quarter" idx="11"/>
          </p:nvPr>
        </p:nvSpPr>
        <p:spPr/>
        <p:txBody>
          <a:bodyPr/>
          <a:lstStyle/>
          <a:p>
            <a:r>
              <a:rPr lang="en-US" dirty="0" err="1" smtClean="0"/>
              <a:t>Anjelo</a:t>
            </a:r>
            <a:r>
              <a:rPr lang="en-US" dirty="0"/>
              <a:t>, 74-year-old male w/upper R lobe opacity</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4" name="Rectangle 13"/>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390496611"/>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a:t>Has this type of event ever happened here?</a:t>
            </a:r>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73349982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899592" y="1059972"/>
            <a:ext cx="7344816" cy="634008"/>
          </a:xfrm>
        </p:spPr>
        <p:txBody>
          <a:bodyPr/>
          <a:lstStyle/>
          <a:p>
            <a:r>
              <a:rPr lang="en-US" dirty="0" smtClean="0"/>
              <a:t>General Medicine and Radiology </a:t>
            </a:r>
            <a:br>
              <a:rPr lang="en-US" dirty="0" smtClean="0"/>
            </a:br>
            <a:r>
              <a:rPr lang="en-US" dirty="0" smtClean="0"/>
              <a:t>are most frequently involved.</a:t>
            </a:r>
            <a:endParaRPr lang="en-US" dirty="0"/>
          </a:p>
        </p:txBody>
      </p:sp>
      <p:graphicFrame>
        <p:nvGraphicFramePr>
          <p:cNvPr id="6" name="Chart Placeholder 5"/>
          <p:cNvGraphicFramePr>
            <a:graphicFrameLocks noGrp="1"/>
          </p:cNvGraphicFramePr>
          <p:nvPr>
            <p:ph idx="1"/>
            <p:extLst/>
          </p:nvPr>
        </p:nvGraphicFramePr>
        <p:xfrm>
          <a:off x="900113" y="1952625"/>
          <a:ext cx="7343775" cy="41052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p:cNvSpPr>
            <a:spLocks noGrp="1"/>
          </p:cNvSpPr>
          <p:nvPr>
            <p:ph type="body" sz="quarter" idx="11"/>
          </p:nvPr>
        </p:nvSpPr>
        <p:spPr>
          <a:xfrm>
            <a:off x="899592" y="1693980"/>
            <a:ext cx="7344816" cy="396044"/>
          </a:xfrm>
        </p:spPr>
        <p:txBody>
          <a:bodyPr/>
          <a:lstStyle/>
          <a:p>
            <a:r>
              <a:rPr lang="en-US" sz="1400" dirty="0" smtClean="0"/>
              <a:t>The Clinical Service Responsible </a:t>
            </a:r>
            <a:r>
              <a:rPr lang="en-US" sz="1400" dirty="0"/>
              <a:t>for the </a:t>
            </a:r>
            <a:r>
              <a:rPr lang="en-US" sz="1400" dirty="0" smtClean="0"/>
              <a:t>Patient’s Care </a:t>
            </a:r>
            <a:r>
              <a:rPr lang="en-US" sz="1400" dirty="0"/>
              <a:t>at the </a:t>
            </a:r>
            <a:r>
              <a:rPr lang="en-US" sz="1400" dirty="0" smtClean="0"/>
              <a:t>Time </a:t>
            </a:r>
            <a:r>
              <a:rPr lang="en-US" sz="1400" dirty="0"/>
              <a:t>of the </a:t>
            </a:r>
            <a:r>
              <a:rPr lang="en-US" sz="1400" dirty="0" smtClean="0"/>
              <a:t>Event</a:t>
            </a:r>
            <a:endParaRPr lang="en-US" sz="1400" dirty="0"/>
          </a:p>
        </p:txBody>
      </p:sp>
      <p:sp>
        <p:nvSpPr>
          <p:cNvPr id="10" name="Text Placeholder 9"/>
          <p:cNvSpPr>
            <a:spLocks noGrp="1"/>
          </p:cNvSpPr>
          <p:nvPr>
            <p:ph type="body" sz="quarter" idx="12"/>
          </p:nvPr>
        </p:nvSpPr>
        <p:spPr>
          <a:xfrm>
            <a:off x="899045" y="6239693"/>
            <a:ext cx="7345363" cy="250825"/>
          </a:xfrm>
        </p:spPr>
        <p:txBody>
          <a:bodyPr/>
          <a:lstStyle/>
          <a:p>
            <a:r>
              <a:rPr lang="en-US" dirty="0" smtClean="0"/>
              <a:t>CRICO N=175 MPL cases with claim made date 1/1/11–8/31/16 involving ambulatory care and alleging diagnostic failure.</a:t>
            </a:r>
          </a:p>
          <a:p>
            <a:r>
              <a:rPr lang="en-US" dirty="0" smtClean="0"/>
              <a:t>*General Medicine includes Internal Medicine and Family Practice.</a:t>
            </a:r>
          </a:p>
        </p:txBody>
      </p:sp>
      <p:sp>
        <p:nvSpPr>
          <p:cNvPr id="12" name="Rounded Rectangle 11"/>
          <p:cNvSpPr/>
          <p:nvPr/>
        </p:nvSpPr>
        <p:spPr bwMode="auto">
          <a:xfrm>
            <a:off x="6372225" y="184827"/>
            <a:ext cx="2518856" cy="330739"/>
          </a:xfrm>
          <a:prstGeom prst="roundRect">
            <a:avLst/>
          </a:prstGeom>
          <a:solidFill>
            <a:srgbClr val="FFFFFF"/>
          </a:solidFill>
          <a:ln w="317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r" eaLnBrk="1" hangingPunct="1"/>
            <a:r>
              <a:rPr lang="en-US" sz="1100" b="1" dirty="0" smtClean="0">
                <a:cs typeface="Arial" charset="0"/>
                <a:sym typeface="Arial" charset="0"/>
              </a:rPr>
              <a:t>175 Ambulatory Diagnosis cases </a:t>
            </a:r>
          </a:p>
        </p:txBody>
      </p:sp>
      <p:sp>
        <p:nvSpPr>
          <p:cNvPr id="8" name="Footer Placeholder 3"/>
          <p:cNvSpPr>
            <a:spLocks noGrp="1"/>
          </p:cNvSpPr>
          <p:nvPr>
            <p:ph type="ftr" sz="quarter" idx="3"/>
          </p:nvPr>
        </p:nvSpPr>
        <p:spPr>
          <a:xfrm>
            <a:off x="899045" y="6612756"/>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79327323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bwMode="auto">
          <a:xfrm>
            <a:off x="795453" y="2028342"/>
            <a:ext cx="7508428" cy="1099869"/>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sz="2400" i="1" dirty="0" smtClean="0">
                <a:solidFill>
                  <a:srgbClr val="FFFFFF"/>
                </a:solidFill>
                <a:latin typeface="+mj-lt"/>
              </a:rPr>
              <a:t>What is our system for referral management? What role does each of us (including the patient) play?</a:t>
            </a:r>
            <a:endParaRPr lang="en-US" sz="2400" i="1" dirty="0">
              <a:solidFill>
                <a:srgbClr val="FFFFFF"/>
              </a:solidFill>
              <a:latin typeface="+mj-lt"/>
            </a:endParaRPr>
          </a:p>
        </p:txBody>
      </p:sp>
      <p:sp>
        <p:nvSpPr>
          <p:cNvPr id="10" name="Content Placeholder 9"/>
          <p:cNvSpPr>
            <a:spLocks noGrp="1"/>
          </p:cNvSpPr>
          <p:nvPr>
            <p:ph idx="1"/>
          </p:nvPr>
        </p:nvSpPr>
        <p:spPr>
          <a:xfrm>
            <a:off x="906768" y="3445841"/>
            <a:ext cx="7665732" cy="2136807"/>
          </a:xfrm>
        </p:spPr>
        <p:txBody>
          <a:bodyPr/>
          <a:lstStyle/>
          <a:p>
            <a:r>
              <a:rPr lang="en-US" dirty="0" smtClean="0"/>
              <a:t>Recommended Practices</a:t>
            </a:r>
          </a:p>
          <a:p>
            <a:pPr lvl="1"/>
            <a:r>
              <a:rPr lang="en-US" dirty="0" smtClean="0"/>
              <a:t>Referrals are ordered and documented/scanned in the EHR.</a:t>
            </a:r>
          </a:p>
          <a:p>
            <a:pPr lvl="1"/>
            <a:r>
              <a:rPr lang="en-US" dirty="0" smtClean="0"/>
              <a:t>A process to identify which referrals are outstanding and which are completed.</a:t>
            </a:r>
          </a:p>
          <a:p>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a:xfrm>
            <a:off x="906767" y="1520788"/>
            <a:ext cx="7665733" cy="396044"/>
          </a:xfrm>
        </p:spPr>
        <p:txBody>
          <a:bodyPr/>
          <a:lstStyle/>
          <a:p>
            <a:r>
              <a:rPr lang="en-US" dirty="0" smtClean="0"/>
              <a:t>Closing the Loop</a:t>
            </a:r>
            <a:endParaRPr lang="en-US" i="1"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779430121"/>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416968"/>
            <a:ext cx="7665732" cy="2983831"/>
          </a:xfrm>
        </p:spPr>
        <p:txBody>
          <a:bodyPr/>
          <a:lstStyle/>
          <a:p>
            <a:r>
              <a:rPr lang="en-US" dirty="0" smtClean="0"/>
              <a:t>Recommended Practices</a:t>
            </a:r>
          </a:p>
          <a:p>
            <a:pPr lvl="1">
              <a:spcAft>
                <a:spcPts val="1200"/>
              </a:spcAft>
            </a:pPr>
            <a:r>
              <a:rPr lang="en-US" dirty="0" smtClean="0"/>
              <a:t>The reason/urgency for the referral is communicated to the patient and specialist, and an appointment is made for the patient prior to him/her leaving the office.</a:t>
            </a:r>
          </a:p>
          <a:p>
            <a:pPr lvl="1">
              <a:spcAft>
                <a:spcPts val="1200"/>
              </a:spcAft>
            </a:pPr>
            <a:r>
              <a:rPr lang="en-US" dirty="0" smtClean="0"/>
              <a:t>Embed decision support tools in electronic health record to assist in maintenance of patient’s personal and family medical history.</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a:xfrm>
            <a:off x="906766" y="1520788"/>
            <a:ext cx="7665733" cy="396044"/>
          </a:xfrm>
        </p:spPr>
        <p:txBody>
          <a:bodyPr/>
          <a:lstStyle/>
          <a:p>
            <a:r>
              <a:rPr lang="en-US" dirty="0"/>
              <a:t>Closing the Loop</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09728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How do we communicate high priority referrals to the clinical team and patient?</a:t>
            </a:r>
            <a:endParaRPr lang="en-US" sz="2400" i="1" dirty="0">
              <a:solidFill>
                <a:srgbClr val="FFFFFF"/>
              </a:solidFill>
              <a:latin typeface="+mj-lt"/>
            </a:endParaRPr>
          </a:p>
        </p:txBody>
      </p:sp>
    </p:spTree>
    <p:extLst>
      <p:ext uri="{BB962C8B-B14F-4D97-AF65-F5344CB8AC3E}">
        <p14:creationId xmlns:p14="http://schemas.microsoft.com/office/powerpoint/2010/main" val="3120412158"/>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06768" y="3286679"/>
            <a:ext cx="7665732" cy="3114120"/>
          </a:xfrm>
        </p:spPr>
        <p:txBody>
          <a:bodyPr/>
          <a:lstStyle/>
          <a:p>
            <a:r>
              <a:rPr lang="en-US" dirty="0" smtClean="0"/>
              <a:t>Recommended Practice</a:t>
            </a:r>
          </a:p>
          <a:p>
            <a:pPr marL="0" lvl="1" indent="0">
              <a:spcAft>
                <a:spcPts val="1200"/>
              </a:spcAft>
              <a:buNone/>
            </a:pPr>
            <a:r>
              <a:rPr lang="en-US" dirty="0" smtClean="0"/>
              <a:t>Provider review of all incoming referrals is tracked.</a:t>
            </a:r>
            <a:endParaRPr lang="en-US" dirty="0"/>
          </a:p>
        </p:txBody>
      </p:sp>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sz="quarter" idx="11"/>
          </p:nvPr>
        </p:nvSpPr>
        <p:spPr>
          <a:xfrm>
            <a:off x="906766" y="1520788"/>
            <a:ext cx="7665733" cy="396044"/>
          </a:xfrm>
        </p:spPr>
        <p:txBody>
          <a:bodyPr/>
          <a:lstStyle/>
          <a:p>
            <a:r>
              <a:rPr lang="en-US" dirty="0"/>
              <a:t>Closing the Loop</a:t>
            </a:r>
            <a:endParaRPr lang="en-US" i="1" dirty="0"/>
          </a:p>
        </p:txBody>
      </p:sp>
      <p:sp>
        <p:nvSpPr>
          <p:cNvPr id="6"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2" name="Round Diagonal Corner Rectangle 11"/>
          <p:cNvSpPr/>
          <p:nvPr/>
        </p:nvSpPr>
        <p:spPr bwMode="auto">
          <a:xfrm>
            <a:off x="795452" y="2027175"/>
            <a:ext cx="7508428" cy="1097280"/>
          </a:xfrm>
          <a:prstGeom prst="round2Diag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2400" i="1" dirty="0" smtClean="0">
                <a:solidFill>
                  <a:srgbClr val="FFFFFF"/>
                </a:solidFill>
                <a:latin typeface="+mj-lt"/>
              </a:rPr>
              <a:t>Do we document all patient communication in the medical record?</a:t>
            </a:r>
            <a:endParaRPr lang="en-US" sz="2400" i="1" dirty="0">
              <a:solidFill>
                <a:srgbClr val="FFFFFF"/>
              </a:solidFill>
              <a:latin typeface="+mj-lt"/>
            </a:endParaRPr>
          </a:p>
        </p:txBody>
      </p:sp>
    </p:spTree>
    <p:extLst>
      <p:ext uri="{BB962C8B-B14F-4D97-AF65-F5344CB8AC3E}">
        <p14:creationId xmlns:p14="http://schemas.microsoft.com/office/powerpoint/2010/main" val="385089457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Assessment </a:t>
            </a:r>
            <a:endParaRPr lang="en-US" dirty="0"/>
          </a:p>
        </p:txBody>
      </p:sp>
      <p:sp>
        <p:nvSpPr>
          <p:cNvPr id="11" name="Text Placeholder 10"/>
          <p:cNvSpPr>
            <a:spLocks noGrp="1"/>
          </p:cNvSpPr>
          <p:nvPr>
            <p:ph type="body" idx="1"/>
          </p:nvPr>
        </p:nvSpPr>
        <p:spPr/>
        <p:txBody>
          <a:bodyPr/>
          <a:lstStyle/>
          <a:p>
            <a:r>
              <a:rPr lang="en-US" dirty="0" smtClean="0"/>
              <a:t>Closing the Loop </a:t>
            </a:r>
            <a:br>
              <a:rPr lang="en-US" dirty="0" smtClean="0"/>
            </a:br>
            <a:r>
              <a:rPr lang="en-US" i="1" dirty="0" smtClean="0"/>
              <a:t>What </a:t>
            </a:r>
            <a:r>
              <a:rPr lang="en-US" i="1" dirty="0"/>
              <a:t>else can we do to avoid a similar event?</a:t>
            </a:r>
          </a:p>
          <a:p>
            <a:r>
              <a:rPr lang="en-US" dirty="0" smtClean="0"/>
              <a:t> </a:t>
            </a:r>
            <a:br>
              <a:rPr lang="en-US" dirty="0" smtClean="0"/>
            </a:br>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2096143661"/>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dirty="0" smtClean="0"/>
              <a:t>This</a:t>
            </a:r>
            <a:r>
              <a:rPr lang="en-US" dirty="0"/>
              <a:t> </a:t>
            </a:r>
            <a:r>
              <a:rPr lang="en-US" i="1" dirty="0"/>
              <a:t>Are You Safe?</a:t>
            </a:r>
            <a:r>
              <a:rPr lang="en-US" dirty="0"/>
              <a:t> case study </a:t>
            </a:r>
            <a:r>
              <a:rPr lang="en-US" dirty="0" smtClean="0"/>
              <a:t/>
            </a:r>
            <a:br>
              <a:rPr lang="en-US" dirty="0" smtClean="0"/>
            </a:br>
            <a:r>
              <a:rPr lang="en-US" dirty="0" smtClean="0"/>
              <a:t>is </a:t>
            </a:r>
            <a:r>
              <a:rPr lang="en-US" dirty="0"/>
              <a:t>suitable for 0.25 </a:t>
            </a:r>
            <a:r>
              <a:rPr lang="en-US" i="1" dirty="0"/>
              <a:t>AMA PRA Category 2 Credit</a:t>
            </a:r>
            <a:r>
              <a:rPr lang="en-US" i="1" dirty="0" smtClean="0"/>
              <a:t>™</a:t>
            </a:r>
            <a:r>
              <a:rPr lang="en-US" dirty="0" smtClean="0"/>
              <a:t>. </a:t>
            </a:r>
          </a:p>
          <a:p>
            <a:pPr marL="0" indent="0">
              <a:buNone/>
            </a:pPr>
            <a:r>
              <a:rPr lang="en-US" dirty="0" smtClean="0"/>
              <a:t>This </a:t>
            </a:r>
            <a:r>
              <a:rPr lang="en-US" dirty="0"/>
              <a:t>activity has been designed </a:t>
            </a:r>
            <a:r>
              <a:rPr lang="en-US" dirty="0" smtClean="0"/>
              <a:t/>
            </a:r>
            <a:br>
              <a:rPr lang="en-US" dirty="0" smtClean="0"/>
            </a:br>
            <a:r>
              <a:rPr lang="en-US" dirty="0" smtClean="0"/>
              <a:t>to </a:t>
            </a:r>
            <a:r>
              <a:rPr lang="en-US" dirty="0"/>
              <a:t>be suitable for 0.25 hours of Risk Management Study in Massachusetts</a:t>
            </a:r>
            <a:r>
              <a:rPr lang="en-US" dirty="0" smtClean="0"/>
              <a:t>.</a:t>
            </a:r>
          </a:p>
          <a:p>
            <a:pPr marL="0" indent="0">
              <a:buNone/>
            </a:pPr>
            <a:r>
              <a:rPr lang="en-US" dirty="0" smtClean="0"/>
              <a:t>Risk </a:t>
            </a:r>
            <a:r>
              <a:rPr lang="en-US" dirty="0"/>
              <a:t>Management Study is </a:t>
            </a:r>
            <a:r>
              <a:rPr lang="en-US" dirty="0" smtClean="0"/>
              <a:t/>
            </a:r>
            <a:br>
              <a:rPr lang="en-US" dirty="0" smtClean="0"/>
            </a:br>
            <a:r>
              <a:rPr lang="en-US" dirty="0" smtClean="0"/>
              <a:t>self-claimed</a:t>
            </a:r>
            <a:r>
              <a:rPr lang="en-US" dirty="0"/>
              <a:t>; print and </a:t>
            </a:r>
            <a:r>
              <a:rPr lang="en-US" dirty="0" smtClean="0"/>
              <a:t>retain </a:t>
            </a:r>
            <a:r>
              <a:rPr lang="en-US" dirty="0"/>
              <a:t>this page for your </a:t>
            </a:r>
            <a:r>
              <a:rPr lang="en-US" dirty="0" smtClean="0"/>
              <a:t>recordkeeping</a:t>
            </a:r>
            <a:r>
              <a:rPr lang="en-US" dirty="0"/>
              <a:t>.</a:t>
            </a:r>
            <a:endParaRPr lang="en-US" sz="2400" dirty="0"/>
          </a:p>
        </p:txBody>
      </p:sp>
      <p:sp>
        <p:nvSpPr>
          <p:cNvPr id="6" name="Title 5"/>
          <p:cNvSpPr>
            <a:spLocks noGrp="1"/>
          </p:cNvSpPr>
          <p:nvPr>
            <p:ph type="title"/>
          </p:nvPr>
        </p:nvSpPr>
        <p:spPr>
          <a:xfrm>
            <a:off x="463672" y="584683"/>
            <a:ext cx="4004250" cy="1214855"/>
          </a:xfrm>
        </p:spPr>
        <p:txBody>
          <a:bodyPr/>
          <a:lstStyle/>
          <a:p>
            <a:r>
              <a:rPr lang="en-US" dirty="0" smtClean="0"/>
              <a:t>How to Earn Category 2 Risk Management Credits</a:t>
            </a:r>
            <a:endParaRPr lang="en-US" dirty="0"/>
          </a:p>
        </p:txBody>
      </p:sp>
    </p:spTree>
    <p:extLst>
      <p:ext uri="{BB962C8B-B14F-4D97-AF65-F5344CB8AC3E}">
        <p14:creationId xmlns:p14="http://schemas.microsoft.com/office/powerpoint/2010/main" val="114801245"/>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r>
              <a:rPr lang="en-US" sz="2400" dirty="0" smtClean="0">
                <a:latin typeface="+mj-lt"/>
              </a:rPr>
              <a:t>Closing the Loop: </a:t>
            </a:r>
            <a:r>
              <a:rPr lang="en-US" sz="2400" dirty="0">
                <a:latin typeface="+mj-lt"/>
              </a:rPr>
              <a:t/>
            </a:r>
            <a:br>
              <a:rPr lang="en-US" sz="2400" dirty="0">
                <a:latin typeface="+mj-lt"/>
              </a:rPr>
            </a:br>
            <a:r>
              <a:rPr lang="en-US" sz="2400" i="1" dirty="0" smtClean="0">
                <a:latin typeface="+mj-lt"/>
              </a:rPr>
              <a:t>Who is responsible about follow up?</a:t>
            </a:r>
            <a:endParaRPr lang="en-US" sz="2400" i="1" dirty="0">
              <a:latin typeface="+mj-lt"/>
            </a:endParaRPr>
          </a:p>
          <a:p>
            <a:pPr marL="0" lvl="0" indent="0">
              <a:buNone/>
            </a:pPr>
            <a:r>
              <a:rPr lang="en-US" sz="2800" dirty="0">
                <a:hlinkClick r:id="rId2"/>
              </a:rPr>
              <a:t>Are You Safe? </a:t>
            </a:r>
            <a:r>
              <a:rPr lang="en-US" sz="2800" dirty="0" smtClean="0">
                <a:hlinkClick r:id="rId3"/>
              </a:rPr>
              <a:t>extras</a:t>
            </a:r>
            <a:endParaRPr lang="en-US" sz="2800" dirty="0" smtClean="0"/>
          </a:p>
          <a:p>
            <a:pPr marL="0" lvl="0" indent="0">
              <a:buNone/>
            </a:pPr>
            <a:endParaRPr lang="en-US" sz="2800" dirty="0"/>
          </a:p>
          <a:p>
            <a:pPr marL="0" indent="0">
              <a:buNone/>
            </a:pPr>
            <a:r>
              <a:rPr lang="en-US" sz="2400" dirty="0">
                <a:latin typeface="+mj-lt"/>
              </a:rPr>
              <a:t>For more information</a:t>
            </a:r>
            <a:endParaRPr lang="en-US" sz="2400" i="1" dirty="0">
              <a:latin typeface="+mj-lt"/>
            </a:endParaRPr>
          </a:p>
          <a:p>
            <a:pPr marL="0" lvl="0" indent="0">
              <a:buNone/>
            </a:pPr>
            <a:r>
              <a:rPr lang="en-US" sz="2800" dirty="0" smtClean="0">
                <a:hlinkClick r:id="rId4"/>
              </a:rPr>
              <a:t>Email</a:t>
            </a:r>
            <a:endParaRPr lang="en-US" sz="2800" dirty="0"/>
          </a:p>
          <a:p>
            <a:pPr marL="0" lvl="0" indent="0">
              <a:buNone/>
            </a:pPr>
            <a:r>
              <a:rPr lang="en-US" dirty="0" smtClean="0"/>
              <a:t>areyousafe@rmf.harvard.edu</a:t>
            </a:r>
            <a:endParaRPr lang="en-US" dirty="0"/>
          </a:p>
        </p:txBody>
      </p:sp>
      <p:sp>
        <p:nvSpPr>
          <p:cNvPr id="6" name="Title 5"/>
          <p:cNvSpPr>
            <a:spLocks noGrp="1"/>
          </p:cNvSpPr>
          <p:nvPr>
            <p:ph type="title"/>
          </p:nvPr>
        </p:nvSpPr>
        <p:spPr>
          <a:xfrm>
            <a:off x="463672" y="584683"/>
            <a:ext cx="4004250" cy="1214855"/>
          </a:xfrm>
        </p:spPr>
        <p:txBody>
          <a:bodyPr/>
          <a:lstStyle/>
          <a:p>
            <a:r>
              <a:rPr lang="en-US" sz="3200" dirty="0"/>
              <a:t>Additional Resources</a:t>
            </a:r>
          </a:p>
        </p:txBody>
      </p:sp>
    </p:spTree>
    <p:extLst>
      <p:ext uri="{BB962C8B-B14F-4D97-AF65-F5344CB8AC3E}">
        <p14:creationId xmlns:p14="http://schemas.microsoft.com/office/powerpoint/2010/main" val="2187009593"/>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Study: Standardized Communication</a:t>
            </a:r>
            <a:r>
              <a:rPr lang="en-US" dirty="0" smtClean="0"/>
              <a:t/>
            </a:r>
            <a:br>
              <a:rPr lang="en-US" dirty="0" smtClean="0"/>
            </a:br>
            <a:r>
              <a:rPr lang="en-US" sz="2800" i="1" dirty="0" smtClean="0"/>
              <a:t>Did the specialist change the treatment plan?</a:t>
            </a:r>
            <a:endParaRPr lang="en-US" i="1" dirty="0"/>
          </a:p>
        </p:txBody>
      </p:sp>
      <p:sp>
        <p:nvSpPr>
          <p:cNvPr id="3" name="Text Placeholder 2"/>
          <p:cNvSpPr>
            <a:spLocks noGrp="1"/>
          </p:cNvSpPr>
          <p:nvPr>
            <p:ph type="body" idx="1"/>
          </p:nvPr>
        </p:nvSpPr>
        <p:spPr/>
        <p:txBody>
          <a:bodyPr/>
          <a:lstStyle/>
          <a:p>
            <a:r>
              <a:rPr lang="en-US" dirty="0"/>
              <a:t>The following example is from </a:t>
            </a:r>
            <a:r>
              <a:rPr lang="en-US" dirty="0" smtClean="0"/>
              <a:t>a closed malpractice case.</a:t>
            </a:r>
            <a:endParaRPr lang="en-US" dirty="0"/>
          </a:p>
        </p:txBody>
      </p:sp>
      <p:sp>
        <p:nvSpPr>
          <p:cNvPr id="4"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3623776990"/>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99592" y="863203"/>
            <a:ext cx="7344816" cy="634008"/>
          </a:xfrm>
        </p:spPr>
        <p:txBody>
          <a:bodyPr/>
          <a:lstStyle/>
          <a:p>
            <a:r>
              <a:rPr lang="en-US" dirty="0"/>
              <a:t>CRICO maps contributing factors to the way care is experienced by the </a:t>
            </a:r>
            <a:r>
              <a:rPr lang="en-US" dirty="0" smtClean="0"/>
              <a:t>patient.</a:t>
            </a:r>
            <a:endParaRPr lang="en-US" dirty="0"/>
          </a:p>
        </p:txBody>
      </p:sp>
      <p:sp>
        <p:nvSpPr>
          <p:cNvPr id="12" name="Text Placeholder 11"/>
          <p:cNvSpPr>
            <a:spLocks noGrp="1"/>
          </p:cNvSpPr>
          <p:nvPr>
            <p:ph type="body" sz="quarter" idx="11"/>
          </p:nvPr>
        </p:nvSpPr>
        <p:spPr>
          <a:xfrm>
            <a:off x="899592" y="1497211"/>
            <a:ext cx="7344816" cy="396044"/>
          </a:xfrm>
        </p:spPr>
        <p:txBody>
          <a:bodyPr/>
          <a:lstStyle/>
          <a:p>
            <a:r>
              <a:rPr lang="en-US" dirty="0"/>
              <a:t>CRICO Diagnostic Process of Care </a:t>
            </a:r>
          </a:p>
        </p:txBody>
      </p:sp>
      <p:sp>
        <p:nvSpPr>
          <p:cNvPr id="14" name="Text Placeholder 13"/>
          <p:cNvSpPr>
            <a:spLocks noGrp="1"/>
          </p:cNvSpPr>
          <p:nvPr>
            <p:ph type="body" sz="quarter" idx="12"/>
          </p:nvPr>
        </p:nvSpPr>
        <p:spPr>
          <a:xfrm>
            <a:off x="899045" y="6281926"/>
            <a:ext cx="7345363" cy="250825"/>
          </a:xfrm>
        </p:spPr>
        <p:txBody>
          <a:bodyPr/>
          <a:lstStyle/>
          <a:p>
            <a:r>
              <a:rPr lang="en-US" dirty="0" smtClean="0"/>
              <a:t>*A case will often have multiple factors identified.</a:t>
            </a:r>
          </a:p>
          <a:p>
            <a:r>
              <a:rPr lang="en-US" dirty="0"/>
              <a:t>CRICO N=175 MPL cases with claim made date 1/1/11–8/31/16 involving ambulatory care and alleging diagnostic </a:t>
            </a:r>
            <a:r>
              <a:rPr lang="en-US" dirty="0" smtClean="0"/>
              <a:t>failure.</a:t>
            </a:r>
          </a:p>
          <a:p>
            <a:r>
              <a:rPr lang="en-US" dirty="0" smtClean="0"/>
              <a:t>CBS (Comparative Benchmarking System) includes &gt;300,000 medical malpractice cases across the nation</a:t>
            </a:r>
          </a:p>
          <a:p>
            <a:r>
              <a:rPr lang="en-US" dirty="0" smtClean="0"/>
              <a:t>CBS N=2,919 </a:t>
            </a:r>
            <a:r>
              <a:rPr lang="en-US" dirty="0"/>
              <a:t>MPL cases with claim made date 1/1/11–8/31/16 involving ambulatory care and alleging diagnostic failure.</a:t>
            </a:r>
          </a:p>
        </p:txBody>
      </p:sp>
      <p:graphicFrame>
        <p:nvGraphicFramePr>
          <p:cNvPr id="6" name="Group 3"/>
          <p:cNvGraphicFramePr>
            <a:graphicFrameLocks/>
          </p:cNvGraphicFramePr>
          <p:nvPr>
            <p:extLst/>
          </p:nvPr>
        </p:nvGraphicFramePr>
        <p:xfrm>
          <a:off x="950633" y="1923861"/>
          <a:ext cx="4585915" cy="3819108"/>
        </p:xfrm>
        <a:graphic>
          <a:graphicData uri="http://schemas.openxmlformats.org/drawingml/2006/table">
            <a:tbl>
              <a:tblPr firstRow="1" bandRow="1">
                <a:tableStyleId>{0660B408-B3CF-4A94-85FC-2B1E0A45F4A2}</a:tableStyleId>
              </a:tblPr>
              <a:tblGrid>
                <a:gridCol w="3566160"/>
                <a:gridCol w="1019755"/>
              </a:tblGrid>
              <a:tr h="326901">
                <a:tc>
                  <a:txBody>
                    <a:bodyPr/>
                    <a:lstStyle/>
                    <a:p>
                      <a:pPr marL="0" marR="0" lvl="0" indent="0" algn="l" defTabSz="914400" rtl="0" eaLnBrk="0" fontAlgn="b"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step</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cap="all" normalizeH="0" baseline="0" dirty="0" smtClean="0">
                          <a:ln>
                            <a:noFill/>
                          </a:ln>
                          <a:solidFill>
                            <a:srgbClr val="FFFFFF"/>
                          </a:solidFill>
                          <a:effectLst/>
                        </a:rPr>
                        <a:t>CRICO</a:t>
                      </a:r>
                      <a:br>
                        <a:rPr kumimoji="0" lang="en-US" sz="1100" u="none" strike="noStrike" cap="all" normalizeH="0" baseline="0" dirty="0" smtClean="0">
                          <a:ln>
                            <a:noFill/>
                          </a:ln>
                          <a:solidFill>
                            <a:srgbClr val="FFFFFF"/>
                          </a:solidFill>
                          <a:effectLst/>
                        </a:rPr>
                      </a:br>
                      <a:r>
                        <a:rPr kumimoji="0" lang="en-US" sz="1100" u="none" strike="noStrike" cap="all" normalizeH="0" baseline="0" dirty="0" smtClean="0">
                          <a:ln>
                            <a:noFill/>
                          </a:ln>
                          <a:solidFill>
                            <a:srgbClr val="FFFFFF"/>
                          </a:solidFill>
                          <a:effectLst/>
                        </a:rPr>
                        <a:t>% cases</a:t>
                      </a:r>
                      <a:endParaRPr kumimoji="0" lang="en-US" sz="1100" b="1" i="0" u="none" strike="noStrike" cap="all" normalizeH="0" baseline="0" dirty="0" smtClean="0">
                        <a:ln>
                          <a:noFill/>
                        </a:ln>
                        <a:solidFill>
                          <a:srgbClr val="FFFFFF"/>
                        </a:solidFill>
                        <a:effectLst/>
                        <a:latin typeface="Calibri" pitchFamily="34" charset="0"/>
                        <a:cs typeface="Arial" charset="0"/>
                      </a:endParaRPr>
                    </a:p>
                  </a:txBody>
                  <a:tcPr anchor="ctr" horzOverflow="overflow">
                    <a:solidFill>
                      <a:schemeClr val="accent1"/>
                    </a:solidFill>
                  </a:tcPr>
                </a:tc>
              </a:tr>
              <a:tr h="282699">
                <a:tc>
                  <a:txBody>
                    <a:bodyPr/>
                    <a:lstStyle/>
                    <a:p>
                      <a:pPr algn="l" fontAlgn="b"/>
                      <a:r>
                        <a:rPr lang="en-US" sz="1200" u="none" strike="noStrike" dirty="0">
                          <a:effectLst/>
                        </a:rPr>
                        <a:t>1. </a:t>
                      </a:r>
                      <a:r>
                        <a:rPr lang="en-US" sz="1200" u="none" strike="noStrike" dirty="0" smtClean="0">
                          <a:effectLst/>
                        </a:rPr>
                        <a:t>Patient </a:t>
                      </a:r>
                      <a:r>
                        <a:rPr lang="en-US" sz="1200" u="none" strike="noStrike" dirty="0">
                          <a:effectLst/>
                        </a:rPr>
                        <a:t>notes problem and seeks care</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a:t>
                      </a:r>
                    </a:p>
                  </a:txBody>
                  <a:tcPr marL="9525" marR="9525" marT="9525" marB="0" anchor="ctr"/>
                </a:tc>
              </a:tr>
              <a:tr h="282699">
                <a:tc>
                  <a:txBody>
                    <a:bodyPr/>
                    <a:lstStyle/>
                    <a:p>
                      <a:pPr algn="l" fontAlgn="b"/>
                      <a:r>
                        <a:rPr lang="en-US" sz="1200" u="none" strike="noStrike" dirty="0">
                          <a:effectLst/>
                        </a:rPr>
                        <a:t>2. </a:t>
                      </a:r>
                      <a:r>
                        <a:rPr lang="en-US" sz="1200" u="none" strike="noStrike" dirty="0" smtClean="0">
                          <a:effectLst/>
                        </a:rPr>
                        <a:t>History/physical</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10%</a:t>
                      </a:r>
                    </a:p>
                  </a:txBody>
                  <a:tcPr marL="9525" marR="9525" marT="9525" marB="0" anchor="ctr"/>
                </a:tc>
              </a:tr>
              <a:tr h="282699">
                <a:tc>
                  <a:txBody>
                    <a:bodyPr/>
                    <a:lstStyle/>
                    <a:p>
                      <a:pPr algn="l" fontAlgn="b"/>
                      <a:r>
                        <a:rPr lang="en-US" sz="1200" u="none" strike="noStrike" dirty="0">
                          <a:effectLst/>
                        </a:rPr>
                        <a:t>3. Patient </a:t>
                      </a:r>
                      <a:r>
                        <a:rPr lang="en-US" sz="1200" u="none" strike="noStrike" dirty="0" smtClean="0">
                          <a:effectLst/>
                        </a:rPr>
                        <a:t>assessment/evaluation </a:t>
                      </a:r>
                      <a:r>
                        <a:rPr lang="en-US" sz="1200" u="none" strike="noStrike" dirty="0">
                          <a:effectLst/>
                        </a:rPr>
                        <a:t>of symptoms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35%</a:t>
                      </a:r>
                    </a:p>
                  </a:txBody>
                  <a:tcPr marL="9525" marR="9525" marT="9525" marB="0" anchor="ctr"/>
                </a:tc>
              </a:tr>
              <a:tr h="282699">
                <a:tc>
                  <a:txBody>
                    <a:bodyPr/>
                    <a:lstStyle/>
                    <a:p>
                      <a:pPr algn="l" fontAlgn="b"/>
                      <a:r>
                        <a:rPr lang="en-US" sz="1200" u="none" strike="noStrike" dirty="0">
                          <a:effectLst/>
                        </a:rPr>
                        <a:t>4. Diagnostic </a:t>
                      </a:r>
                      <a:r>
                        <a:rPr lang="en-US" sz="1200" u="none" strike="noStrike" dirty="0" smtClean="0">
                          <a:effectLst/>
                        </a:rPr>
                        <a:t>processing</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43%</a:t>
                      </a:r>
                    </a:p>
                  </a:txBody>
                  <a:tcPr marL="9525" marR="9525" marT="9525" marB="0" anchor="ctr"/>
                </a:tc>
              </a:tr>
              <a:tr h="282699">
                <a:tc>
                  <a:txBody>
                    <a:bodyPr/>
                    <a:lstStyle/>
                    <a:p>
                      <a:pPr algn="l" fontAlgn="b"/>
                      <a:r>
                        <a:rPr lang="en-US" sz="1200" u="none" strike="noStrike" dirty="0">
                          <a:effectLst/>
                        </a:rPr>
                        <a:t>5. Order of diagnostic/lab test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40%</a:t>
                      </a:r>
                    </a:p>
                  </a:txBody>
                  <a:tcPr marL="9525" marR="9525" marT="9525" marB="0" anchor="ctr"/>
                </a:tc>
              </a:tr>
              <a:tr h="282699">
                <a:tc>
                  <a:txBody>
                    <a:bodyPr/>
                    <a:lstStyle/>
                    <a:p>
                      <a:pPr algn="l" fontAlgn="b"/>
                      <a:r>
                        <a:rPr lang="en-US" sz="1200" u="none" strike="noStrike" dirty="0">
                          <a:effectLst/>
                        </a:rPr>
                        <a:t>6. Performance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5%</a:t>
                      </a:r>
                    </a:p>
                  </a:txBody>
                  <a:tcPr marL="9525" marR="9525" marT="9525" marB="0" anchor="ctr"/>
                </a:tc>
              </a:tr>
              <a:tr h="282699">
                <a:tc>
                  <a:txBody>
                    <a:bodyPr/>
                    <a:lstStyle/>
                    <a:p>
                      <a:pPr algn="l" fontAlgn="b"/>
                      <a:r>
                        <a:rPr lang="en-US" sz="1200" u="none" strike="noStrike" dirty="0">
                          <a:effectLst/>
                        </a:rPr>
                        <a:t>7. Interpretation of tests</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37%</a:t>
                      </a:r>
                    </a:p>
                  </a:txBody>
                  <a:tcPr marL="9525" marR="9525" marT="9525" marB="0" anchor="ctr"/>
                </a:tc>
              </a:tr>
              <a:tr h="282699">
                <a:tc>
                  <a:txBody>
                    <a:bodyPr/>
                    <a:lstStyle/>
                    <a:p>
                      <a:pPr algn="l" fontAlgn="b"/>
                      <a:r>
                        <a:rPr lang="en-US" sz="1200" u="none" strike="noStrike" dirty="0">
                          <a:effectLst/>
                        </a:rPr>
                        <a:t>8. </a:t>
                      </a:r>
                      <a:r>
                        <a:rPr lang="en-US" sz="1200" u="none" strike="noStrike" dirty="0" smtClean="0">
                          <a:effectLst/>
                        </a:rPr>
                        <a:t>Receipt/transmittal </a:t>
                      </a:r>
                      <a:r>
                        <a:rPr lang="en-US" sz="1200" u="none" strike="noStrike" dirty="0">
                          <a:effectLst/>
                        </a:rPr>
                        <a:t>of test results (to provider)</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4%</a:t>
                      </a:r>
                    </a:p>
                  </a:txBody>
                  <a:tcPr marL="9525" marR="9525" marT="9525" marB="0" anchor="ctr"/>
                </a:tc>
              </a:tr>
              <a:tr h="282699">
                <a:tc>
                  <a:txBody>
                    <a:bodyPr/>
                    <a:lstStyle/>
                    <a:p>
                      <a:pPr algn="l" fontAlgn="b"/>
                      <a:r>
                        <a:rPr lang="en-US" sz="1200" u="none" strike="noStrike" dirty="0">
                          <a:effectLst/>
                        </a:rPr>
                        <a:t>9. Physician follow up with patient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21%</a:t>
                      </a:r>
                    </a:p>
                  </a:txBody>
                  <a:tcPr marL="9525" marR="9525" marT="9525" marB="0" anchor="ctr"/>
                </a:tc>
              </a:tr>
              <a:tr h="282699">
                <a:tc>
                  <a:txBody>
                    <a:bodyPr/>
                    <a:lstStyle/>
                    <a:p>
                      <a:pPr algn="l" fontAlgn="b"/>
                      <a:r>
                        <a:rPr lang="en-US" sz="1200" u="none" strike="noStrike" dirty="0">
                          <a:effectLst/>
                        </a:rPr>
                        <a:t>10. Referral management</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13%</a:t>
                      </a:r>
                    </a:p>
                  </a:txBody>
                  <a:tcPr marL="9525" marR="9525" marT="9525" marB="0" anchor="ctr"/>
                </a:tc>
              </a:tr>
              <a:tr h="282699">
                <a:tc>
                  <a:txBody>
                    <a:bodyPr/>
                    <a:lstStyle/>
                    <a:p>
                      <a:pPr algn="l" fontAlgn="b"/>
                      <a:r>
                        <a:rPr lang="en-US" sz="1200" u="none" strike="noStrike" dirty="0">
                          <a:effectLst/>
                        </a:rPr>
                        <a:t>11. </a:t>
                      </a:r>
                      <a:r>
                        <a:rPr lang="en-US" sz="1200" u="none" strike="noStrike" dirty="0" smtClean="0">
                          <a:effectLst/>
                        </a:rPr>
                        <a:t>Provider-to-provider </a:t>
                      </a:r>
                      <a:r>
                        <a:rPr lang="en-US" sz="1200" u="none" strike="noStrike" dirty="0">
                          <a:effectLst/>
                        </a:rPr>
                        <a:t>communication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12%</a:t>
                      </a:r>
                    </a:p>
                  </a:txBody>
                  <a:tcPr marL="9525" marR="9525" marT="9525" marB="0" anchor="ctr"/>
                </a:tc>
              </a:tr>
              <a:tr h="282699">
                <a:tc>
                  <a:txBody>
                    <a:bodyPr/>
                    <a:lstStyle/>
                    <a:p>
                      <a:pPr algn="l" fontAlgn="b"/>
                      <a:r>
                        <a:rPr lang="en-US" sz="1200" u="none" strike="noStrike" dirty="0">
                          <a:effectLst/>
                        </a:rPr>
                        <a:t>12. Patient compliance with follow-up plan</a:t>
                      </a:r>
                      <a:endParaRPr lang="en-US" sz="1200" b="0" i="0" u="none" strike="noStrike" dirty="0">
                        <a:solidFill>
                          <a:schemeClr val="tx1"/>
                        </a:solidFill>
                        <a:effectLst/>
                        <a:latin typeface="+mn-lt"/>
                      </a:endParaRPr>
                    </a:p>
                  </a:txBody>
                  <a:tcPr anchor="ctr"/>
                </a:tc>
                <a:tc>
                  <a:txBody>
                    <a:bodyPr/>
                    <a:lstStyle/>
                    <a:p>
                      <a:pPr algn="ctr" fontAlgn="b"/>
                      <a:r>
                        <a:rPr lang="en-US" sz="1200" b="0" i="0" u="none" strike="noStrike" dirty="0">
                          <a:solidFill>
                            <a:srgbClr val="000000"/>
                          </a:solidFill>
                          <a:effectLst/>
                          <a:latin typeface="Arial" panose="020B0604020202020204" pitchFamily="34" charset="0"/>
                        </a:rPr>
                        <a:t>14%</a:t>
                      </a:r>
                    </a:p>
                  </a:txBody>
                  <a:tcPr marL="9525" marR="9525" marT="9525" marB="0" anchor="ctr"/>
                </a:tc>
              </a:tr>
            </a:tbl>
          </a:graphicData>
        </a:graphic>
      </p:graphicFrame>
      <p:graphicFrame>
        <p:nvGraphicFramePr>
          <p:cNvPr id="8" name="Group 3"/>
          <p:cNvGraphicFramePr>
            <a:graphicFrameLocks/>
          </p:cNvGraphicFramePr>
          <p:nvPr>
            <p:extLst/>
          </p:nvPr>
        </p:nvGraphicFramePr>
        <p:xfrm>
          <a:off x="5583593" y="1916832"/>
          <a:ext cx="1019755" cy="3819108"/>
        </p:xfrm>
        <a:graphic>
          <a:graphicData uri="http://schemas.openxmlformats.org/drawingml/2006/table">
            <a:tbl>
              <a:tblPr firstRow="1" bandRow="1">
                <a:tableStyleId>{46F890A9-2807-4EBB-B81D-B2AA78EC7F39}</a:tableStyleId>
              </a:tblPr>
              <a:tblGrid>
                <a:gridCol w="1019755"/>
              </a:tblGrid>
              <a:tr h="326901">
                <a:tc>
                  <a:txBody>
                    <a:bodyPr/>
                    <a:lstStyle/>
                    <a:p>
                      <a:pPr marL="0" marR="0" lvl="0" indent="0" algn="ctr" defTabSz="914400" rtl="0" eaLnBrk="0" fontAlgn="base" latinLnBrk="0" hangingPunct="0">
                        <a:lnSpc>
                          <a:spcPct val="100000"/>
                        </a:lnSpc>
                        <a:spcBef>
                          <a:spcPct val="0"/>
                        </a:spcBef>
                        <a:spcAft>
                          <a:spcPct val="40000"/>
                        </a:spcAft>
                        <a:buClr>
                          <a:srgbClr val="003399"/>
                        </a:buClr>
                        <a:buSzPct val="120000"/>
                        <a:buFont typeface="Wingdings" pitchFamily="2" charset="2"/>
                        <a:buNone/>
                        <a:tabLst/>
                      </a:pPr>
                      <a:r>
                        <a:rPr kumimoji="0" lang="en-US" sz="1100" u="none" strike="noStrike" kern="1200" cap="all" normalizeH="0" baseline="0" dirty="0" smtClean="0">
                          <a:ln>
                            <a:noFill/>
                          </a:ln>
                          <a:solidFill>
                            <a:srgbClr val="FFFFFF"/>
                          </a:solidFill>
                          <a:effectLst/>
                        </a:rPr>
                        <a:t>CBS</a:t>
                      </a:r>
                      <a:br>
                        <a:rPr kumimoji="0" lang="en-US" sz="1100" u="none" strike="noStrike" kern="1200" cap="all" normalizeH="0" baseline="0" dirty="0" smtClean="0">
                          <a:ln>
                            <a:noFill/>
                          </a:ln>
                          <a:solidFill>
                            <a:srgbClr val="FFFFFF"/>
                          </a:solidFill>
                          <a:effectLst/>
                        </a:rPr>
                      </a:br>
                      <a:r>
                        <a:rPr kumimoji="0" lang="en-US" sz="1100" u="none" strike="noStrike" kern="1200" cap="all" normalizeH="0" baseline="0" dirty="0" smtClean="0">
                          <a:ln>
                            <a:noFill/>
                          </a:ln>
                          <a:solidFill>
                            <a:srgbClr val="FFFFFF"/>
                          </a:solidFill>
                          <a:effectLst/>
                        </a:rPr>
                        <a:t>% Cases</a:t>
                      </a:r>
                      <a:endParaRPr kumimoji="0" lang="en-US" sz="1100" b="1" u="none" strike="noStrike" kern="1200" cap="all" normalizeH="0" baseline="0" dirty="0" smtClean="0">
                        <a:ln>
                          <a:noFill/>
                        </a:ln>
                        <a:solidFill>
                          <a:srgbClr val="FFFFFF"/>
                        </a:solidFill>
                        <a:effectLst/>
                        <a:latin typeface="+mn-lt"/>
                        <a:ea typeface="+mn-ea"/>
                        <a:cs typeface="+mn-cs"/>
                      </a:endParaRPr>
                    </a:p>
                  </a:txBody>
                  <a:tcPr anchor="ctr" horzOverflow="overflow"/>
                </a:tc>
              </a:tr>
              <a:tr h="282699">
                <a:tc>
                  <a:txBody>
                    <a:bodyPr/>
                    <a:lstStyle/>
                    <a:p>
                      <a:pPr algn="ctr" fontAlgn="b"/>
                      <a:r>
                        <a:rPr lang="en-US" sz="1200" b="0" i="0" u="none" strike="noStrike" dirty="0">
                          <a:solidFill>
                            <a:srgbClr val="000000"/>
                          </a:solidFill>
                          <a:effectLst/>
                          <a:latin typeface="+mn-lt"/>
                        </a:rPr>
                        <a:t>1%</a:t>
                      </a:r>
                    </a:p>
                  </a:txBody>
                  <a:tcPr marL="9525" marR="9525" marT="9525" marB="0" anchor="ctr"/>
                </a:tc>
              </a:tr>
              <a:tr h="282699">
                <a:tc>
                  <a:txBody>
                    <a:bodyPr/>
                    <a:lstStyle/>
                    <a:p>
                      <a:pPr algn="ctr" fontAlgn="b"/>
                      <a:r>
                        <a:rPr lang="en-US" sz="1200" b="0" i="0" u="none" strike="noStrike" dirty="0">
                          <a:solidFill>
                            <a:srgbClr val="000000"/>
                          </a:solidFill>
                          <a:effectLst/>
                          <a:latin typeface="+mn-lt"/>
                        </a:rPr>
                        <a:t>8%</a:t>
                      </a:r>
                    </a:p>
                  </a:txBody>
                  <a:tcPr marL="9525" marR="9525" marT="9525" marB="0" anchor="ctr"/>
                </a:tc>
              </a:tr>
              <a:tr h="282699">
                <a:tc>
                  <a:txBody>
                    <a:bodyPr/>
                    <a:lstStyle/>
                    <a:p>
                      <a:pPr algn="ctr" fontAlgn="b"/>
                      <a:r>
                        <a:rPr lang="en-US" sz="1200" b="0" i="0" u="none" strike="noStrike" dirty="0">
                          <a:solidFill>
                            <a:srgbClr val="000000"/>
                          </a:solidFill>
                          <a:effectLst/>
                          <a:latin typeface="+mn-lt"/>
                        </a:rPr>
                        <a:t>31%</a:t>
                      </a:r>
                    </a:p>
                  </a:txBody>
                  <a:tcPr marL="9525" marR="9525" marT="9525" marB="0" anchor="ctr"/>
                </a:tc>
              </a:tr>
              <a:tr h="282699">
                <a:tc>
                  <a:txBody>
                    <a:bodyPr/>
                    <a:lstStyle/>
                    <a:p>
                      <a:pPr algn="ctr" fontAlgn="b"/>
                      <a:r>
                        <a:rPr lang="en-US" sz="1200" b="0" i="0" u="none" strike="noStrike" dirty="0">
                          <a:solidFill>
                            <a:srgbClr val="000000"/>
                          </a:solidFill>
                          <a:effectLst/>
                          <a:latin typeface="+mn-lt"/>
                        </a:rPr>
                        <a:t>35%</a:t>
                      </a:r>
                    </a:p>
                  </a:txBody>
                  <a:tcPr marL="9525" marR="9525" marT="9525" marB="0" anchor="ctr"/>
                </a:tc>
              </a:tr>
              <a:tr h="282699">
                <a:tc>
                  <a:txBody>
                    <a:bodyPr/>
                    <a:lstStyle/>
                    <a:p>
                      <a:pPr algn="ctr" fontAlgn="b"/>
                      <a:r>
                        <a:rPr lang="en-US" sz="1200" b="0" i="0" u="none" strike="noStrike" dirty="0">
                          <a:solidFill>
                            <a:srgbClr val="000000"/>
                          </a:solidFill>
                          <a:effectLst/>
                          <a:latin typeface="+mn-lt"/>
                        </a:rPr>
                        <a:t>31%</a:t>
                      </a:r>
                    </a:p>
                  </a:txBody>
                  <a:tcPr marL="9525" marR="9525" marT="9525" marB="0" anchor="ctr"/>
                </a:tc>
              </a:tr>
              <a:tr h="282699">
                <a:tc>
                  <a:txBody>
                    <a:bodyPr/>
                    <a:lstStyle/>
                    <a:p>
                      <a:pPr algn="ctr" fontAlgn="b"/>
                      <a:r>
                        <a:rPr lang="en-US" sz="1200" b="0" i="0" u="none" strike="noStrike" dirty="0">
                          <a:solidFill>
                            <a:srgbClr val="000000"/>
                          </a:solidFill>
                          <a:effectLst/>
                          <a:latin typeface="+mn-lt"/>
                        </a:rPr>
                        <a:t>3%</a:t>
                      </a:r>
                    </a:p>
                  </a:txBody>
                  <a:tcPr marL="9525" marR="9525" marT="9525" marB="0" anchor="ctr"/>
                </a:tc>
              </a:tr>
              <a:tr h="282699">
                <a:tc>
                  <a:txBody>
                    <a:bodyPr/>
                    <a:lstStyle/>
                    <a:p>
                      <a:pPr algn="ctr" fontAlgn="b"/>
                      <a:r>
                        <a:rPr lang="en-US" sz="1200" b="0" i="0" u="none" strike="noStrike" dirty="0">
                          <a:solidFill>
                            <a:srgbClr val="000000"/>
                          </a:solidFill>
                          <a:effectLst/>
                          <a:latin typeface="+mn-lt"/>
                        </a:rPr>
                        <a:t>23%</a:t>
                      </a:r>
                    </a:p>
                  </a:txBody>
                  <a:tcPr marL="9525" marR="9525" marT="9525" marB="0" anchor="ctr"/>
                </a:tc>
              </a:tr>
              <a:tr h="282699">
                <a:tc>
                  <a:txBody>
                    <a:bodyPr/>
                    <a:lstStyle/>
                    <a:p>
                      <a:pPr algn="ctr" fontAlgn="b"/>
                      <a:r>
                        <a:rPr lang="en-US" sz="1200" b="0" i="0" u="none" strike="noStrike" dirty="0">
                          <a:solidFill>
                            <a:srgbClr val="000000"/>
                          </a:solidFill>
                          <a:effectLst/>
                          <a:latin typeface="+mn-lt"/>
                        </a:rPr>
                        <a:t>5%</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18%</a:t>
                      </a:r>
                    </a:p>
                  </a:txBody>
                  <a:tcPr marL="9525" marR="9525" marT="9525" marB="0" anchor="ctr"/>
                </a:tc>
              </a:tr>
              <a:tr h="282699">
                <a:tc>
                  <a:txBody>
                    <a:bodyPr/>
                    <a:lstStyle/>
                    <a:p>
                      <a:pPr algn="ctr" fontAlgn="b"/>
                      <a:r>
                        <a:rPr lang="en-US" sz="1200" b="0" i="0" u="none" strike="noStrike" dirty="0">
                          <a:solidFill>
                            <a:srgbClr val="000000"/>
                          </a:solidFill>
                          <a:effectLst/>
                          <a:latin typeface="+mn-lt"/>
                        </a:rPr>
                        <a:t>21%</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12%</a:t>
                      </a:r>
                    </a:p>
                  </a:txBody>
                  <a:tcPr marL="9525" marR="9525" marT="9525" marB="0" anchor="ctr"/>
                </a:tc>
              </a:tr>
              <a:tr h="282699">
                <a:tc>
                  <a:txBody>
                    <a:bodyPr/>
                    <a:lstStyle/>
                    <a:p>
                      <a:pPr algn="ctr" fontAlgn="b"/>
                      <a:r>
                        <a:rPr lang="en-US" sz="1200" b="0" i="0" u="none" strike="noStrike" dirty="0">
                          <a:solidFill>
                            <a:srgbClr val="000000"/>
                          </a:solidFill>
                          <a:effectLst/>
                          <a:latin typeface="+mn-lt"/>
                        </a:rPr>
                        <a:t>17%</a:t>
                      </a:r>
                    </a:p>
                  </a:txBody>
                  <a:tcPr marL="9525" marR="9525" marT="9525" marB="0" anchor="ctr"/>
                </a:tc>
              </a:tr>
            </a:tbl>
          </a:graphicData>
        </a:graphic>
      </p:graphicFrame>
      <p:sp>
        <p:nvSpPr>
          <p:cNvPr id="9" name="Footer Placeholder 3"/>
          <p:cNvSpPr>
            <a:spLocks noGrp="1"/>
          </p:cNvSpPr>
          <p:nvPr>
            <p:ph type="ftr" sz="quarter" idx="3"/>
          </p:nvPr>
        </p:nvSpPr>
        <p:spPr>
          <a:xfrm>
            <a:off x="899045" y="6616898"/>
            <a:ext cx="7764348" cy="245244"/>
          </a:xfrm>
          <a:prstGeom prst="rect">
            <a:avLst/>
          </a:prstGeom>
        </p:spPr>
        <p:txBody>
          <a:bodyPr lIns="0" rIns="0"/>
          <a:lstStyle>
            <a:lvl1pPr>
              <a:defRPr sz="800">
                <a:latin typeface="Arial" panose="020B0604020202020204" pitchFamily="34" charset="0"/>
                <a:cs typeface="Arial" panose="020B0604020202020204" pitchFamily="34" charset="0"/>
              </a:defRPr>
            </a:lvl1pPr>
          </a:lstStyle>
          <a:p>
            <a:r>
              <a:rPr lang="en-US" smtClean="0"/>
              <a:t>© 2016 CRICO. The Are You Safe? case studies offer suggestions for assessing and addressing patient safety and should not be construed as a standard of care.</a:t>
            </a:r>
            <a:endParaRPr lang="en-US" dirty="0"/>
          </a:p>
        </p:txBody>
      </p:sp>
    </p:spTree>
    <p:extLst>
      <p:ext uri="{BB962C8B-B14F-4D97-AF65-F5344CB8AC3E}">
        <p14:creationId xmlns:p14="http://schemas.microsoft.com/office/powerpoint/2010/main" val="1222455528"/>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38125" y="266700"/>
            <a:ext cx="8610600" cy="6346057"/>
          </a:xfrm>
          <a:prstGeom prst="rect">
            <a:avLst/>
          </a:prstGeom>
          <a:solidFill>
            <a:srgbClr val="766A62"/>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8" name="Text Placeholder 7"/>
          <p:cNvSpPr>
            <a:spLocks noGrp="1"/>
          </p:cNvSpPr>
          <p:nvPr>
            <p:ph type="body" sz="quarter" idx="12"/>
          </p:nvPr>
        </p:nvSpPr>
        <p:spPr>
          <a:xfrm>
            <a:off x="899318" y="6259438"/>
            <a:ext cx="7345363" cy="250825"/>
          </a:xfrm>
        </p:spPr>
        <p:txBody>
          <a:bodyPr/>
          <a:lstStyle/>
          <a:p>
            <a:r>
              <a:rPr lang="en-US" dirty="0">
                <a:solidFill>
                  <a:srgbClr val="FFFFFF"/>
                </a:solidFill>
              </a:rPr>
              <a:t>CRICO N=194 MPL cases asserted 1/1/09–12/31/13 involving ambulatory care and alleging diagnostic failure</a:t>
            </a:r>
            <a:r>
              <a:rPr lang="en-US" dirty="0" smtClean="0">
                <a:solidFill>
                  <a:srgbClr val="FFFFFF"/>
                </a:solidFill>
              </a:rPr>
              <a:t>.</a:t>
            </a:r>
            <a:endParaRPr lang="en-US" dirty="0">
              <a:solidFill>
                <a:srgbClr val="FFFFFF"/>
              </a:solidFill>
            </a:endParaRPr>
          </a:p>
        </p:txBody>
      </p:sp>
      <p:sp>
        <p:nvSpPr>
          <p:cNvPr id="2" name="Title 1"/>
          <p:cNvSpPr>
            <a:spLocks noGrp="1"/>
          </p:cNvSpPr>
          <p:nvPr>
            <p:ph type="title"/>
          </p:nvPr>
        </p:nvSpPr>
        <p:spPr>
          <a:xfrm>
            <a:off x="899592" y="1484199"/>
            <a:ext cx="7358063" cy="822960"/>
          </a:xfrm>
        </p:spPr>
        <p:txBody>
          <a:bodyPr/>
          <a:lstStyle/>
          <a:p>
            <a:r>
              <a:rPr lang="en-US" dirty="0" smtClean="0">
                <a:solidFill>
                  <a:srgbClr val="FFFFFF"/>
                </a:solidFill>
              </a:rPr>
              <a:t>Malpractice case study focus: </a:t>
            </a:r>
            <a:br>
              <a:rPr lang="en-US" dirty="0" smtClean="0">
                <a:solidFill>
                  <a:srgbClr val="FFFFFF"/>
                </a:solidFill>
              </a:rPr>
            </a:br>
            <a:r>
              <a:rPr lang="en-US" dirty="0" smtClean="0">
                <a:solidFill>
                  <a:srgbClr val="FFFFFF"/>
                </a:solidFill>
              </a:rPr>
              <a:t>Referral Management</a:t>
            </a:r>
            <a:endParaRPr lang="en-US" dirty="0">
              <a:solidFill>
                <a:srgbClr val="FFFFFF"/>
              </a:solidFill>
            </a:endParaRPr>
          </a:p>
        </p:txBody>
      </p:sp>
      <p:sp>
        <p:nvSpPr>
          <p:cNvPr id="3" name="Footer Placeholder 2"/>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sp>
        <p:nvSpPr>
          <p:cNvPr id="13" name="Rectangle 12"/>
          <p:cNvSpPr/>
          <p:nvPr/>
        </p:nvSpPr>
        <p:spPr>
          <a:xfrm>
            <a:off x="701040" y="2552403"/>
            <a:ext cx="1752600" cy="1384995"/>
          </a:xfrm>
          <a:prstGeom prst="rect">
            <a:avLst/>
          </a:prstGeom>
        </p:spPr>
        <p:txBody>
          <a:bodyPr wrap="square">
            <a:spAutoFit/>
          </a:bodyPr>
          <a:lstStyle/>
          <a:p>
            <a:pPr algn="ctr"/>
            <a:r>
              <a:rPr lang="en-US" sz="6600" dirty="0" smtClean="0">
                <a:solidFill>
                  <a:schemeClr val="accent3"/>
                </a:solidFill>
                <a:latin typeface="+mj-lt"/>
              </a:rPr>
              <a:t>13</a:t>
            </a:r>
            <a:r>
              <a:rPr lang="en-US" sz="3600" dirty="0" smtClean="0">
                <a:solidFill>
                  <a:schemeClr val="accent3"/>
                </a:solidFill>
                <a:latin typeface="+mj-lt"/>
              </a:rPr>
              <a:t>%</a:t>
            </a:r>
            <a:r>
              <a:rPr lang="en-US" sz="6600" dirty="0" smtClean="0">
                <a:solidFill>
                  <a:schemeClr val="accent3"/>
                </a:solidFill>
              </a:rPr>
              <a:t> </a:t>
            </a:r>
            <a:r>
              <a:rPr lang="en-US" dirty="0">
                <a:solidFill>
                  <a:schemeClr val="accent3"/>
                </a:solidFill>
              </a:rPr>
              <a:t/>
            </a:r>
            <a:br>
              <a:rPr lang="en-US" dirty="0">
                <a:solidFill>
                  <a:schemeClr val="accent3"/>
                </a:solidFill>
              </a:rPr>
            </a:br>
            <a:r>
              <a:rPr lang="en-US" dirty="0">
                <a:solidFill>
                  <a:srgbClr val="FFFFFF"/>
                </a:solidFill>
              </a:rPr>
              <a:t>of cases </a:t>
            </a:r>
            <a:endParaRPr lang="en-US" sz="1600" dirty="0">
              <a:solidFill>
                <a:srgbClr val="FFFFFF"/>
              </a:solidFill>
            </a:endParaRPr>
          </a:p>
        </p:txBody>
      </p:sp>
      <p:sp>
        <p:nvSpPr>
          <p:cNvPr id="15" name="Rectangle 14"/>
          <p:cNvSpPr/>
          <p:nvPr/>
        </p:nvSpPr>
        <p:spPr>
          <a:xfrm>
            <a:off x="2598420" y="2839563"/>
            <a:ext cx="4572000" cy="646331"/>
          </a:xfrm>
          <a:prstGeom prst="rect">
            <a:avLst/>
          </a:prstGeom>
        </p:spPr>
        <p:txBody>
          <a:bodyPr>
            <a:spAutoFit/>
          </a:bodyPr>
          <a:lstStyle/>
          <a:p>
            <a:r>
              <a:rPr lang="en-US" dirty="0">
                <a:solidFill>
                  <a:srgbClr val="FFFFFF"/>
                </a:solidFill>
              </a:rPr>
              <a:t>had </a:t>
            </a:r>
            <a:r>
              <a:rPr lang="en-US" dirty="0" smtClean="0">
                <a:solidFill>
                  <a:srgbClr val="FFFFFF"/>
                </a:solidFill>
              </a:rPr>
              <a:t>an</a:t>
            </a:r>
            <a:r>
              <a:rPr lang="en-US" dirty="0" smtClean="0">
                <a:solidFill>
                  <a:schemeClr val="accent3"/>
                </a:solidFill>
              </a:rPr>
              <a:t> </a:t>
            </a:r>
            <a:r>
              <a:rPr lang="en-US" dirty="0" smtClean="0">
                <a:solidFill>
                  <a:srgbClr val="FFFFFF"/>
                </a:solidFill>
              </a:rPr>
              <a:t>error in </a:t>
            </a:r>
            <a:r>
              <a:rPr lang="en-US" dirty="0" smtClean="0">
                <a:solidFill>
                  <a:schemeClr val="accent3"/>
                </a:solidFill>
              </a:rPr>
              <a:t>communication </a:t>
            </a:r>
            <a:r>
              <a:rPr lang="en-US" dirty="0" smtClean="0">
                <a:solidFill>
                  <a:srgbClr val="FFFFFF"/>
                </a:solidFill>
              </a:rPr>
              <a:t>identified </a:t>
            </a:r>
            <a:r>
              <a:rPr lang="en-US" dirty="0">
                <a:solidFill>
                  <a:srgbClr val="FFFFFF"/>
                </a:solidFill>
              </a:rPr>
              <a:t>as a contributing factor, i.e., </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253400084"/>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2222506"/>
            <a:ext cx="2894822" cy="2283884"/>
          </a:xfrm>
          <a:prstGeom prst="rect">
            <a:avLst/>
          </a:prstGeom>
          <a:solidFill>
            <a:srgbClr val="007A87"/>
          </a:solidFill>
          <a:ln w="31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endParaRPr>
          </a:p>
        </p:txBody>
      </p:sp>
      <p:sp>
        <p:nvSpPr>
          <p:cNvPr id="11" name="Content Placeholder 10"/>
          <p:cNvSpPr>
            <a:spLocks noGrp="1"/>
          </p:cNvSpPr>
          <p:nvPr>
            <p:ph idx="1"/>
          </p:nvPr>
        </p:nvSpPr>
        <p:spPr/>
        <p:txBody>
          <a:bodyPr/>
          <a:lstStyle/>
          <a:p>
            <a:r>
              <a:rPr lang="en-US" dirty="0" smtClean="0"/>
              <a:t>Patient</a:t>
            </a:r>
          </a:p>
          <a:p>
            <a:pPr marL="0" lvl="1" indent="0">
              <a:buNone/>
            </a:pPr>
            <a:r>
              <a:rPr lang="en-US" dirty="0" smtClean="0"/>
              <a:t>Susan, 62-year-old female with history of atrial fibrillation</a:t>
            </a:r>
          </a:p>
          <a:p>
            <a:r>
              <a:rPr lang="en-US" dirty="0" smtClean="0"/>
              <a:t>March</a:t>
            </a:r>
          </a:p>
          <a:p>
            <a:pPr marL="0" lvl="1" indent="0">
              <a:buNone/>
            </a:pPr>
            <a:r>
              <a:rPr lang="en-US" dirty="0" smtClean="0"/>
              <a:t>Patient has a history of atrial fibrillation treated with Coumadin. She was evaluated by her cardiologist and complained of bleeding. </a:t>
            </a:r>
          </a:p>
          <a:p>
            <a:pPr marL="0" lvl="1" indent="0">
              <a:buNone/>
            </a:pPr>
            <a:endParaRPr lang="en-US" dirty="0" smtClean="0"/>
          </a:p>
          <a:p>
            <a:pPr marL="0" lvl="1" indent="0">
              <a:buNone/>
            </a:pPr>
            <a:r>
              <a:rPr lang="en-US" dirty="0" smtClean="0"/>
              <a:t>An EKG was done which showed NSR. The patient had been in NSR for several years. Her Coumadin was stopped and she was started on Aspirin. </a:t>
            </a:r>
          </a:p>
          <a:p>
            <a:endParaRPr lang="en-US" dirty="0"/>
          </a:p>
        </p:txBody>
      </p:sp>
      <p:sp>
        <p:nvSpPr>
          <p:cNvPr id="10" name="Title 9"/>
          <p:cNvSpPr>
            <a:spLocks noGrp="1"/>
          </p:cNvSpPr>
          <p:nvPr>
            <p:ph type="title"/>
          </p:nvPr>
        </p:nvSpPr>
        <p:spPr/>
        <p:txBody>
          <a:bodyPr/>
          <a:lstStyle/>
          <a:p>
            <a:r>
              <a:rPr lang="en-US" dirty="0" smtClean="0"/>
              <a:t>Case Study</a:t>
            </a:r>
            <a:endParaRPr lang="en-US" dirty="0"/>
          </a:p>
        </p:txBody>
      </p:sp>
      <p:sp>
        <p:nvSpPr>
          <p:cNvPr id="12" name="Text Placeholder 11"/>
          <p:cNvSpPr>
            <a:spLocks noGrp="1"/>
          </p:cNvSpPr>
          <p:nvPr>
            <p:ph type="body" sz="quarter" idx="11"/>
          </p:nvPr>
        </p:nvSpPr>
        <p:spPr>
          <a:xfrm>
            <a:off x="920014" y="1522462"/>
            <a:ext cx="7337641" cy="396044"/>
          </a:xfrm>
        </p:spPr>
        <p:txBody>
          <a:bodyPr/>
          <a:lstStyle/>
          <a:p>
            <a:endParaRPr lang="en-US" dirty="0"/>
          </a:p>
        </p:txBody>
      </p:sp>
      <p:sp>
        <p:nvSpPr>
          <p:cNvPr id="5" name="Footer Placeholder 3"/>
          <p:cNvSpPr>
            <a:spLocks noGrp="1"/>
          </p:cNvSpPr>
          <p:nvPr>
            <p:ph type="ftr" sz="quarter" idx="3"/>
          </p:nvPr>
        </p:nvSpPr>
        <p:spPr>
          <a:xfrm>
            <a:off x="899592" y="6612757"/>
            <a:ext cx="7764348" cy="245244"/>
          </a:xfrm>
        </p:spPr>
        <p:txBody>
          <a:bodyPr/>
          <a:lstStyle/>
          <a:p>
            <a:r>
              <a:rPr lang="en-US" smtClean="0"/>
              <a:t>© 2016 CRICO. The Are You Safe? case studies offer suggestions for assessing and addressing patient safety and should not be construed as a standard of care.</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853" t="50978" r="7562" b="15093"/>
          <a:stretch/>
        </p:blipFill>
        <p:spPr>
          <a:xfrm>
            <a:off x="-7434" y="2323203"/>
            <a:ext cx="2899318" cy="1926723"/>
          </a:xfrm>
          <a:prstGeom prst="rect">
            <a:avLst/>
          </a:prstGeom>
        </p:spPr>
      </p:pic>
    </p:spTree>
    <p:extLst>
      <p:ext uri="{BB962C8B-B14F-4D97-AF65-F5344CB8AC3E}">
        <p14:creationId xmlns:p14="http://schemas.microsoft.com/office/powerpoint/2010/main" val="48856221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ico ppt 2014">
  <a:themeElements>
    <a:clrScheme name="CRICO 2011">
      <a:dk1>
        <a:srgbClr val="000000"/>
      </a:dk1>
      <a:lt1>
        <a:srgbClr val="EDE8C4"/>
      </a:lt1>
      <a:dk2>
        <a:srgbClr val="22505F"/>
      </a:dk2>
      <a:lt2>
        <a:srgbClr val="EDE8C4"/>
      </a:lt2>
      <a:accent1>
        <a:srgbClr val="00AFD8"/>
      </a:accent1>
      <a:accent2>
        <a:srgbClr val="B6BF00"/>
      </a:accent2>
      <a:accent3>
        <a:srgbClr val="F3CF45"/>
      </a:accent3>
      <a:accent4>
        <a:srgbClr val="A6BCC6"/>
      </a:accent4>
      <a:accent5>
        <a:srgbClr val="22505F"/>
      </a:accent5>
      <a:accent6>
        <a:srgbClr val="DC5034"/>
      </a:accent6>
      <a:hlink>
        <a:srgbClr val="00AFD8"/>
      </a:hlink>
      <a:folHlink>
        <a:srgbClr val="766A62"/>
      </a:folHlink>
    </a:clrScheme>
    <a:fontScheme name="Minelli-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317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000" b="1"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Chart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rico ppt 2014" id="{2DEB2DD8-9F34-4225-9729-F1D8E13DCC55}" vid="{9621AC62-741F-4733-8A1D-89DE6C2556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crico ppt 2014</Template>
  <TotalTime>12509</TotalTime>
  <Words>11553</Words>
  <Application>Microsoft Office PowerPoint</Application>
  <PresentationFormat>On-screen Show (4:3)</PresentationFormat>
  <Paragraphs>1503</Paragraphs>
  <Slides>162</Slides>
  <Notes>144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162</vt:i4>
      </vt:variant>
    </vt:vector>
  </HeadingPairs>
  <TitlesOfParts>
    <vt:vector size="170" baseType="lpstr">
      <vt:lpstr>Arial</vt:lpstr>
      <vt:lpstr>Calibri</vt:lpstr>
      <vt:lpstr>Georgia</vt:lpstr>
      <vt:lpstr>Gill Sans</vt:lpstr>
      <vt:lpstr>Wingdings</vt:lpstr>
      <vt:lpstr>ヒラギノ明朝 ProN W3</vt:lpstr>
      <vt:lpstr>ヒラギノ角ゴ ProN W3</vt:lpstr>
      <vt:lpstr>crico ppt 2014</vt:lpstr>
      <vt:lpstr>Are You Safe? Patient safety risks for office-based practices</vt:lpstr>
      <vt:lpstr>Opportunities for Improving Patient Safety</vt:lpstr>
      <vt:lpstr>Purpose</vt:lpstr>
      <vt:lpstr>Mission</vt:lpstr>
      <vt:lpstr>Controlled Risk Insurance Company (CRICO)</vt:lpstr>
      <vt:lpstr>CRICO Member Organizations</vt:lpstr>
      <vt:lpstr>Malpractice Data Overview </vt:lpstr>
      <vt:lpstr>46% of CRICO malpractice cases occur  in the ambulatory setting.</vt:lpstr>
      <vt:lpstr>General Medicine and Radiology  are most frequently involved.</vt:lpstr>
      <vt:lpstr>Two-thirds of cases involve  permanent injury or death.</vt:lpstr>
      <vt:lpstr>60% of 175 ambulatory diagnosis-related cases involve a missed/delayed cancer diagnosis</vt:lpstr>
      <vt:lpstr>Case Study: Reliable Diagnoses  Should I use a decision support tool?</vt:lpstr>
      <vt:lpstr>CRICO maps contributing factors to the way care is experienced by the patient.</vt:lpstr>
      <vt:lpstr>Malpractice case study focus:  Patient Assessment </vt:lpstr>
      <vt:lpstr>Case Study</vt:lpstr>
      <vt:lpstr>Case Study</vt:lpstr>
      <vt:lpstr>Case Study</vt:lpstr>
      <vt:lpstr>Case Study</vt:lpstr>
      <vt:lpstr>Case Study</vt:lpstr>
      <vt:lpstr>Case Study</vt:lpstr>
      <vt:lpstr>Practice Assessment </vt:lpstr>
      <vt:lpstr>Practice Assessment </vt:lpstr>
      <vt:lpstr>Practice Assessment </vt:lpstr>
      <vt:lpstr>Practice Assessment </vt:lpstr>
      <vt:lpstr>How to Earn Category 2 Risk Management Credits</vt:lpstr>
      <vt:lpstr>Additional Resources</vt:lpstr>
      <vt:lpstr>Case Study: Closing the Loop  Am I sure my patient got the test I ordered?</vt:lpstr>
      <vt:lpstr>CRICO maps contributing factors to the way care is experienced by the patient.</vt:lpstr>
      <vt:lpstr>Malpractice case study focus:  Test Result Management </vt:lpstr>
      <vt:lpstr>Case Study</vt:lpstr>
      <vt:lpstr>Case Study</vt:lpstr>
      <vt:lpstr>Case Study</vt:lpstr>
      <vt:lpstr>Case Study</vt:lpstr>
      <vt:lpstr>Case Study</vt:lpstr>
      <vt:lpstr>Case Study</vt:lpstr>
      <vt:lpstr>Practice Assessment </vt:lpstr>
      <vt:lpstr>Practice Assessment </vt:lpstr>
      <vt:lpstr>Practice Assessment </vt:lpstr>
      <vt:lpstr>Practice Assessment </vt:lpstr>
      <vt:lpstr>Practice Assessment </vt:lpstr>
      <vt:lpstr>Practice Assessment </vt:lpstr>
      <vt:lpstr>How to Earn Category 2 Risk Management Credits</vt:lpstr>
      <vt:lpstr>Additional Resources</vt:lpstr>
      <vt:lpstr>Case Study: Closing the Loop  Is my specimen handling process reliable?</vt:lpstr>
      <vt:lpstr>CRICO maps contributing factors to the way care is experienced by the patient.</vt:lpstr>
      <vt:lpstr>Malpractice case study focus:  Internal Office Function</vt:lpstr>
      <vt:lpstr>Case Study</vt:lpstr>
      <vt:lpstr>Case Study</vt:lpstr>
      <vt:lpstr>Case Study</vt:lpstr>
      <vt:lpstr>Case Study</vt:lpstr>
      <vt:lpstr>Case Study</vt:lpstr>
      <vt:lpstr>Case Study</vt:lpstr>
      <vt:lpstr>Practice Assessment</vt:lpstr>
      <vt:lpstr>Practice Assessment </vt:lpstr>
      <vt:lpstr>Practice Assessment </vt:lpstr>
      <vt:lpstr>Practice Assessment </vt:lpstr>
      <vt:lpstr>Practice Assessment </vt:lpstr>
      <vt:lpstr>Practice Assessment </vt:lpstr>
      <vt:lpstr>Practice Assessment </vt:lpstr>
      <vt:lpstr>How to Earn Category 2 Risk Management Credits</vt:lpstr>
      <vt:lpstr>Additional Resources</vt:lpstr>
      <vt:lpstr>Case Study: Partnering with Patients Is my patient’s history up to date?</vt:lpstr>
      <vt:lpstr>CRICO maps contributing factors to the way care is experienced by the patient.</vt:lpstr>
      <vt:lpstr>Malpractice case study focus:  Assessment and Diagnosis</vt:lpstr>
      <vt:lpstr>Case Study</vt:lpstr>
      <vt:lpstr>Case Study</vt:lpstr>
      <vt:lpstr>Case Study</vt:lpstr>
      <vt:lpstr>Case Study</vt:lpstr>
      <vt:lpstr>Case Study</vt:lpstr>
      <vt:lpstr>Case Study</vt:lpstr>
      <vt:lpstr>Practice Assessment </vt:lpstr>
      <vt:lpstr>Practice Assessment </vt:lpstr>
      <vt:lpstr>Practice Assessment </vt:lpstr>
      <vt:lpstr>Practice Assessment </vt:lpstr>
      <vt:lpstr>Practice Assessment </vt:lpstr>
      <vt:lpstr>Practice Assessment </vt:lpstr>
      <vt:lpstr>How to Earn Category 2 Risk Management Credits</vt:lpstr>
      <vt:lpstr>Additional Resources</vt:lpstr>
      <vt:lpstr>Case Study: Closing the Loop Who is responsible for follow up?</vt:lpstr>
      <vt:lpstr>CRICO maps contributing factors to the way care is experienced by the patient.</vt:lpstr>
      <vt:lpstr>Malpractice case study focus:  Referral Management</vt:lpstr>
      <vt:lpstr>Case Study</vt:lpstr>
      <vt:lpstr>Case Study</vt:lpstr>
      <vt:lpstr>Case Study</vt:lpstr>
      <vt:lpstr>Case Study</vt:lpstr>
      <vt:lpstr>Case Study</vt:lpstr>
      <vt:lpstr>Case Study</vt:lpstr>
      <vt:lpstr>Case Study</vt:lpstr>
      <vt:lpstr>Practice Assessment </vt:lpstr>
      <vt:lpstr>Practice Assessment </vt:lpstr>
      <vt:lpstr>Practice Assessment </vt:lpstr>
      <vt:lpstr>Practice Assessment </vt:lpstr>
      <vt:lpstr>Practice Assessment </vt:lpstr>
      <vt:lpstr>How to Earn Category 2 Risk Management Credits</vt:lpstr>
      <vt:lpstr>Additional Resources</vt:lpstr>
      <vt:lpstr>Case Study: Standardized Communication Did the specialist change the treatment plan?</vt:lpstr>
      <vt:lpstr>CRICO maps contributing factors to the way care is experienced by the patient.</vt:lpstr>
      <vt:lpstr>Malpractice case study focus:  Referral Management</vt:lpstr>
      <vt:lpstr>Case Study</vt:lpstr>
      <vt:lpstr>Case Study</vt:lpstr>
      <vt:lpstr>Case Study</vt:lpstr>
      <vt:lpstr>Case Study</vt:lpstr>
      <vt:lpstr>Case Study</vt:lpstr>
      <vt:lpstr>Case Study</vt:lpstr>
      <vt:lpstr>Practice Assessment </vt:lpstr>
      <vt:lpstr>Practice Assessment </vt:lpstr>
      <vt:lpstr>Practice Assessment </vt:lpstr>
      <vt:lpstr>Practice Assessment </vt:lpstr>
      <vt:lpstr>Practice Assessment </vt:lpstr>
      <vt:lpstr>How to Earn Category 2 Risk Management Credits</vt:lpstr>
      <vt:lpstr>Additional Resources</vt:lpstr>
      <vt:lpstr>Case Study: Partnering with Patients Does my patient know why I ordered  this test?</vt:lpstr>
      <vt:lpstr>CRICO maps contributing factors to the way care is experienced by the patient.</vt:lpstr>
      <vt:lpstr>Malpractice case study focus:  Patient Assessment </vt:lpstr>
      <vt:lpstr>Case Study</vt:lpstr>
      <vt:lpstr>Case Study</vt:lpstr>
      <vt:lpstr>Case Study</vt:lpstr>
      <vt:lpstr>Case Study</vt:lpstr>
      <vt:lpstr>Case Study</vt:lpstr>
      <vt:lpstr>Case Study</vt:lpstr>
      <vt:lpstr>Case Study</vt:lpstr>
      <vt:lpstr>Practice Assessment </vt:lpstr>
      <vt:lpstr>Practice Assessment </vt:lpstr>
      <vt:lpstr>Practice Assessment </vt:lpstr>
      <vt:lpstr>Practice Assessment </vt:lpstr>
      <vt:lpstr>How to Earn Category 2 Risk Management Credits</vt:lpstr>
      <vt:lpstr>Additional Resources</vt:lpstr>
      <vt:lpstr>Case Study: Reliable Diagnoses  Are we prepared to triage this patient call?</vt:lpstr>
      <vt:lpstr>CRICO maps contributing factors to the way care is experienced by the patient.</vt:lpstr>
      <vt:lpstr>Malpractice case study focus:  Patient Assessment </vt:lpstr>
      <vt:lpstr>Case Study</vt:lpstr>
      <vt:lpstr>Case Study</vt:lpstr>
      <vt:lpstr>Case Study</vt:lpstr>
      <vt:lpstr>Case Study</vt:lpstr>
      <vt:lpstr>Case Study</vt:lpstr>
      <vt:lpstr>Case Study</vt:lpstr>
      <vt:lpstr>Case Study</vt:lpstr>
      <vt:lpstr>Practice Assessment </vt:lpstr>
      <vt:lpstr>Practice Assessment </vt:lpstr>
      <vt:lpstr>Practice Assessment </vt:lpstr>
      <vt:lpstr>Practice Assessment </vt:lpstr>
      <vt:lpstr>Practice Assessment </vt:lpstr>
      <vt:lpstr>Practice Assessment </vt:lpstr>
      <vt:lpstr>How to Earn Category 2 Risk Management Credits</vt:lpstr>
      <vt:lpstr>Additional Resources</vt:lpstr>
      <vt:lpstr>Case Study: Closing the Loop  Are we properly tracking test results  and referrals?</vt:lpstr>
      <vt:lpstr>CRICO maps contributing factors to the way care is experienced by the patient.</vt:lpstr>
      <vt:lpstr>Malpractice case study focus:  Test Result Management </vt:lpstr>
      <vt:lpstr>Case Study</vt:lpstr>
      <vt:lpstr>Case Study</vt:lpstr>
      <vt:lpstr>Case Study</vt:lpstr>
      <vt:lpstr>Case Study</vt:lpstr>
      <vt:lpstr>Case Study</vt:lpstr>
      <vt:lpstr>Case Study</vt:lpstr>
      <vt:lpstr>Case Study</vt:lpstr>
      <vt:lpstr>Practice Assessment </vt:lpstr>
      <vt:lpstr>Practice Assessment </vt:lpstr>
      <vt:lpstr>Practice Assessment </vt:lpstr>
      <vt:lpstr>Practice Assessment </vt:lpstr>
      <vt:lpstr>Practice Assessment </vt:lpstr>
      <vt:lpstr>How to Earn Category 2 Risk Management Credits</vt:lpstr>
      <vt:lpstr>Additional Resources</vt:lpstr>
    </vt:vector>
  </TitlesOfParts>
  <Company>CRICO Risk Management Foundation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Jock Hoffman</dc:creator>
  <cp:lastModifiedBy>Jock Hoffman</cp:lastModifiedBy>
  <cp:revision>153</cp:revision>
  <cp:lastPrinted>2015-03-11T16:12:32Z</cp:lastPrinted>
  <dcterms:created xsi:type="dcterms:W3CDTF">2015-01-13T15:33:43Z</dcterms:created>
  <dcterms:modified xsi:type="dcterms:W3CDTF">2016-12-15T17:41:12Z</dcterms:modified>
</cp:coreProperties>
</file>